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7">
  <p:sldMasterIdLst>
    <p:sldMasterId id="2147483976" r:id="rId1"/>
    <p:sldMasterId id="2147483978" r:id="rId2"/>
  </p:sldMasterIdLst>
  <p:notesMasterIdLst>
    <p:notesMasterId r:id="rId39"/>
  </p:notesMasterIdLst>
  <p:sldIdLst>
    <p:sldId id="256" r:id="rId3"/>
    <p:sldId id="268" r:id="rId4"/>
    <p:sldId id="293" r:id="rId5"/>
    <p:sldId id="282" r:id="rId6"/>
    <p:sldId id="280" r:id="rId7"/>
    <p:sldId id="313" r:id="rId8"/>
    <p:sldId id="314" r:id="rId9"/>
    <p:sldId id="273" r:id="rId10"/>
    <p:sldId id="281" r:id="rId11"/>
    <p:sldId id="274" r:id="rId12"/>
    <p:sldId id="283" r:id="rId13"/>
    <p:sldId id="269" r:id="rId14"/>
    <p:sldId id="279" r:id="rId15"/>
    <p:sldId id="295" r:id="rId16"/>
    <p:sldId id="296" r:id="rId17"/>
    <p:sldId id="303" r:id="rId18"/>
    <p:sldId id="284" r:id="rId19"/>
    <p:sldId id="285" r:id="rId20"/>
    <p:sldId id="297" r:id="rId21"/>
    <p:sldId id="298" r:id="rId22"/>
    <p:sldId id="309" r:id="rId23"/>
    <p:sldId id="304" r:id="rId24"/>
    <p:sldId id="305" r:id="rId25"/>
    <p:sldId id="301" r:id="rId26"/>
    <p:sldId id="302" r:id="rId27"/>
    <p:sldId id="307" r:id="rId28"/>
    <p:sldId id="264" r:id="rId29"/>
    <p:sldId id="299" r:id="rId30"/>
    <p:sldId id="300" r:id="rId31"/>
    <p:sldId id="308" r:id="rId32"/>
    <p:sldId id="292" r:id="rId33"/>
    <p:sldId id="275" r:id="rId34"/>
    <p:sldId id="310" r:id="rId35"/>
    <p:sldId id="311" r:id="rId36"/>
    <p:sldId id="312" r:id="rId37"/>
    <p:sldId id="29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8D71CD-908C-4806-96B6-04FF5E1F4B81}" v="3" dt="2020-05-06T19:33:28.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78"/>
  </p:normalViewPr>
  <p:slideViewPr>
    <p:cSldViewPr snapToGrid="0" snapToObjects="1">
      <p:cViewPr varScale="1">
        <p:scale>
          <a:sx n="81" d="100"/>
          <a:sy n="81" d="100"/>
        </p:scale>
        <p:origin x="5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xmi Prasanna Palle" userId="123a873363127a59" providerId="LiveId" clId="{B08D71CD-908C-4806-96B6-04FF5E1F4B81}"/>
    <pc:docChg chg="custSel modSld">
      <pc:chgData name="Laxmi Prasanna Palle" userId="123a873363127a59" providerId="LiveId" clId="{B08D71CD-908C-4806-96B6-04FF5E1F4B81}" dt="2020-05-06T19:33:28.642" v="24"/>
      <pc:docMkLst>
        <pc:docMk/>
      </pc:docMkLst>
      <pc:sldChg chg="addSp delSp modSp">
        <pc:chgData name="Laxmi Prasanna Palle" userId="123a873363127a59" providerId="LiveId" clId="{B08D71CD-908C-4806-96B6-04FF5E1F4B81}" dt="2020-05-06T19:33:28.642" v="24"/>
        <pc:sldMkLst>
          <pc:docMk/>
          <pc:sldMk cId="684024872" sldId="302"/>
        </pc:sldMkLst>
        <pc:spChg chg="mod">
          <ac:chgData name="Laxmi Prasanna Palle" userId="123a873363127a59" providerId="LiveId" clId="{B08D71CD-908C-4806-96B6-04FF5E1F4B81}" dt="2020-05-06T19:13:00.179" v="19" actId="20577"/>
          <ac:spMkLst>
            <pc:docMk/>
            <pc:sldMk cId="684024872" sldId="302"/>
            <ac:spMk id="2" creationId="{2B9EE43F-C27C-4963-A3BA-3D1796F66336}"/>
          </ac:spMkLst>
        </pc:spChg>
        <pc:spChg chg="del">
          <ac:chgData name="Laxmi Prasanna Palle" userId="123a873363127a59" providerId="LiveId" clId="{B08D71CD-908C-4806-96B6-04FF5E1F4B81}" dt="2020-05-06T19:12:14.052" v="10"/>
          <ac:spMkLst>
            <pc:docMk/>
            <pc:sldMk cId="684024872" sldId="302"/>
            <ac:spMk id="3" creationId="{83BA49DD-F248-4EFC-9928-2524BFEC0C60}"/>
          </ac:spMkLst>
        </pc:spChg>
        <pc:spChg chg="add del mod">
          <ac:chgData name="Laxmi Prasanna Palle" userId="123a873363127a59" providerId="LiveId" clId="{B08D71CD-908C-4806-96B6-04FF5E1F4B81}" dt="2020-05-06T19:18:34.017" v="21"/>
          <ac:spMkLst>
            <pc:docMk/>
            <pc:sldMk cId="684024872" sldId="302"/>
            <ac:spMk id="7" creationId="{2DDCBBCE-AB06-425D-A91E-06E0F5CE81A9}"/>
          </ac:spMkLst>
        </pc:spChg>
        <pc:spChg chg="add del mod">
          <ac:chgData name="Laxmi Prasanna Palle" userId="123a873363127a59" providerId="LiveId" clId="{B08D71CD-908C-4806-96B6-04FF5E1F4B81}" dt="2020-05-06T19:33:28.642" v="24"/>
          <ac:spMkLst>
            <pc:docMk/>
            <pc:sldMk cId="684024872" sldId="302"/>
            <ac:spMk id="10" creationId="{CF8A9157-BC14-41B4-A79D-194A5665FB06}"/>
          </ac:spMkLst>
        </pc:spChg>
        <pc:picChg chg="add del mod">
          <ac:chgData name="Laxmi Prasanna Palle" userId="123a873363127a59" providerId="LiveId" clId="{B08D71CD-908C-4806-96B6-04FF5E1F4B81}" dt="2020-05-06T19:18:32.328" v="20" actId="478"/>
          <ac:picMkLst>
            <pc:docMk/>
            <pc:sldMk cId="684024872" sldId="302"/>
            <ac:picMk id="4" creationId="{DF47CE85-E131-4B7F-8899-E781C0464497}"/>
          </ac:picMkLst>
        </pc:picChg>
        <pc:picChg chg="add del mod">
          <ac:chgData name="Laxmi Prasanna Palle" userId="123a873363127a59" providerId="LiveId" clId="{B08D71CD-908C-4806-96B6-04FF5E1F4B81}" dt="2020-05-06T19:33:27.290" v="23" actId="478"/>
          <ac:picMkLst>
            <pc:docMk/>
            <pc:sldMk cId="684024872" sldId="302"/>
            <ac:picMk id="8" creationId="{40336FD0-3235-40A4-8B3B-60A1C1FC807B}"/>
          </ac:picMkLst>
        </pc:picChg>
        <pc:picChg chg="add mod">
          <ac:chgData name="Laxmi Prasanna Palle" userId="123a873363127a59" providerId="LiveId" clId="{B08D71CD-908C-4806-96B6-04FF5E1F4B81}" dt="2020-05-06T19:33:28.642" v="24"/>
          <ac:picMkLst>
            <pc:docMk/>
            <pc:sldMk cId="684024872" sldId="302"/>
            <ac:picMk id="11" creationId="{0CD7837E-FBEC-42CC-9DF9-F023B071289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Number</a:t>
            </a:r>
            <a:r>
              <a:rPr lang="en-US" baseline="0" dirty="0"/>
              <a:t> of Samples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Number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BA5-48AC-8EE1-3B57F39662A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BA5-48AC-8EE1-3B57F39662A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BA5-48AC-8EE1-3B57F39662A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BA5-48AC-8EE1-3B57F39662A8}"/>
              </c:ext>
            </c:extLst>
          </c:dPt>
          <c:cat>
            <c:strRef>
              <c:f>Sheet1!$A$2:$A$5</c:f>
              <c:strCache>
                <c:ptCount val="4"/>
                <c:pt idx="0">
                  <c:v>Black Measles</c:v>
                </c:pt>
                <c:pt idx="1">
                  <c:v>Black Rot</c:v>
                </c:pt>
                <c:pt idx="2">
                  <c:v>Healthy</c:v>
                </c:pt>
                <c:pt idx="3">
                  <c:v>Leaf Blight</c:v>
                </c:pt>
              </c:strCache>
            </c:strRef>
          </c:cat>
          <c:val>
            <c:numRef>
              <c:f>Sheet1!$B$2:$B$5</c:f>
              <c:numCache>
                <c:formatCode>General</c:formatCode>
                <c:ptCount val="4"/>
                <c:pt idx="0">
                  <c:v>5621</c:v>
                </c:pt>
                <c:pt idx="1">
                  <c:v>2910</c:v>
                </c:pt>
                <c:pt idx="2">
                  <c:v>2221</c:v>
                </c:pt>
                <c:pt idx="3">
                  <c:v>4670</c:v>
                </c:pt>
              </c:numCache>
            </c:numRef>
          </c:val>
          <c:extLst>
            <c:ext xmlns:c16="http://schemas.microsoft.com/office/drawing/2014/chart" uri="{C3380CC4-5D6E-409C-BE32-E72D297353CC}">
              <c16:uniqueId val="{00000000-2634-436E-8813-6B60D25EA586}"/>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6489D-921A-4A89-BED7-8438DBFB9EFE}"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F7955-C4EB-4594-8068-2508CEF45EC0}" type="slidenum">
              <a:rPr lang="en-US" smtClean="0"/>
              <a:t>‹#›</a:t>
            </a:fld>
            <a:endParaRPr lang="en-US"/>
          </a:p>
        </p:txBody>
      </p:sp>
    </p:spTree>
    <p:extLst>
      <p:ext uri="{BB962C8B-B14F-4D97-AF65-F5344CB8AC3E}">
        <p14:creationId xmlns:p14="http://schemas.microsoft.com/office/powerpoint/2010/main" val="348658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0F7955-C4EB-4594-8068-2508CEF45EC0}" type="slidenum">
              <a:rPr lang="en-US" smtClean="0"/>
              <a:t>30</a:t>
            </a:fld>
            <a:endParaRPr lang="en-US"/>
          </a:p>
        </p:txBody>
      </p:sp>
    </p:spTree>
    <p:extLst>
      <p:ext uri="{BB962C8B-B14F-4D97-AF65-F5344CB8AC3E}">
        <p14:creationId xmlns:p14="http://schemas.microsoft.com/office/powerpoint/2010/main" val="201730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56058-4871-5C43-80C0-35981A2E7ADB}" type="datetimeFigureOut">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47134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37674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4173469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A40A74-B2C2-0942-ACDC-464A03FAB21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1121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2875154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A40A74-B2C2-0942-ACDC-464A03FAB21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064413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1169613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54029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1738540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834772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338759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56058-4871-5C43-80C0-35981A2E7ADB}"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2923145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610479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B56058-4871-5C43-80C0-35981A2E7ADB}"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20875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B56058-4871-5C43-80C0-35981A2E7ADB}" type="datetimeFigureOut">
              <a:rPr lang="en-US" smtClean="0"/>
              <a:t>5/13/2020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1132533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56058-4871-5C43-80C0-35981A2E7ADB}" type="datetimeFigureOut">
              <a:rPr lang="en-US" smtClean="0"/>
              <a:t>5/13/2020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320959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B56058-4871-5C43-80C0-35981A2E7ADB}" type="datetimeFigureOut">
              <a:rPr lang="en-US" smtClean="0"/>
              <a:t>5/13/2020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FA40A74-B2C2-0942-ACDC-464A03FAB217}" type="slidenum">
              <a:rPr lang="en-US" smtClean="0"/>
              <a:t>‹#›</a:t>
            </a:fld>
            <a:endParaRPr lang="en-US"/>
          </a:p>
        </p:txBody>
      </p:sp>
    </p:spTree>
    <p:extLst>
      <p:ext uri="{BB962C8B-B14F-4D97-AF65-F5344CB8AC3E}">
        <p14:creationId xmlns:p14="http://schemas.microsoft.com/office/powerpoint/2010/main" val="136451961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56058-4871-5C43-80C0-35981A2E7ADB}" type="datetimeFigureOut">
              <a:rPr lang="en-US" smtClean="0"/>
              <a:t>5/13/2020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40A74-B2C2-0942-ACDC-464A03FAB217}" type="slidenum">
              <a:rPr lang="en-US" smtClean="0"/>
              <a:t>‹#›</a:t>
            </a:fld>
            <a:endParaRPr lang="en-US"/>
          </a:p>
        </p:txBody>
      </p:sp>
    </p:spTree>
    <p:extLst>
      <p:ext uri="{BB962C8B-B14F-4D97-AF65-F5344CB8AC3E}">
        <p14:creationId xmlns:p14="http://schemas.microsoft.com/office/powerpoint/2010/main" val="2940710094"/>
      </p:ext>
    </p:extLst>
  </p:cSld>
  <p:clrMap bg1="lt1" tx1="dk1" bg2="lt2" tx2="dk2" accent1="accent1" accent2="accent2" accent3="accent3" accent4="accent4" accent5="accent5" accent6="accent6" hlink="hlink" folHlink="folHlink"/>
  <p:sldLayoutIdLst>
    <p:sldLayoutId id="214748397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8B56058-4871-5C43-80C0-35981A2E7ADB}" type="datetimeFigureOut">
              <a:rPr lang="en-US" smtClean="0"/>
              <a:t>5/13/2020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FA40A74-B2C2-0942-ACDC-464A03FAB217}" type="slidenum">
              <a:rPr lang="en-US" smtClean="0"/>
              <a:t>‹#›</a:t>
            </a:fld>
            <a:endParaRPr lang="en-US"/>
          </a:p>
        </p:txBody>
      </p:sp>
    </p:spTree>
    <p:extLst>
      <p:ext uri="{BB962C8B-B14F-4D97-AF65-F5344CB8AC3E}">
        <p14:creationId xmlns:p14="http://schemas.microsoft.com/office/powerpoint/2010/main" val="384566764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619F7D-3B9B-4433-895B-A5997DB3E47C}"/>
              </a:ext>
            </a:extLst>
          </p:cNvPr>
          <p:cNvSpPr>
            <a:spLocks noGrp="1"/>
          </p:cNvSpPr>
          <p:nvPr>
            <p:ph type="title"/>
          </p:nvPr>
        </p:nvSpPr>
        <p:spPr/>
        <p:txBody>
          <a:bodyPr/>
          <a:lstStyle/>
          <a:p>
            <a:r>
              <a:rPr lang="en-IN" dirty="0"/>
              <a:t>GRAPE DISEASE DETECTION AND CLASSIFICATION</a:t>
            </a:r>
          </a:p>
        </p:txBody>
      </p:sp>
      <p:sp>
        <p:nvSpPr>
          <p:cNvPr id="3" name="Content Placeholder 2">
            <a:extLst>
              <a:ext uri="{FF2B5EF4-FFF2-40B4-BE49-F238E27FC236}">
                <a16:creationId xmlns:a16="http://schemas.microsoft.com/office/drawing/2014/main" id="{CBD51ED4-2ED4-4DDF-9429-1A95F1DB352D}"/>
              </a:ext>
            </a:extLst>
          </p:cNvPr>
          <p:cNvSpPr>
            <a:spLocks noGrp="1"/>
          </p:cNvSpPr>
          <p:nvPr>
            <p:ph idx="1"/>
          </p:nvPr>
        </p:nvSpPr>
        <p:spPr>
          <a:xfrm>
            <a:off x="1097280" y="2335927"/>
            <a:ext cx="10058400" cy="4023360"/>
          </a:xfrm>
        </p:spPr>
        <p:txBody>
          <a:bodyPr/>
          <a:lstStyle/>
          <a:p>
            <a:pPr marL="0" lvl="0" indent="0" algn="ctr">
              <a:spcBef>
                <a:spcPts val="0"/>
              </a:spcBef>
              <a:spcAft>
                <a:spcPts val="0"/>
              </a:spcAft>
              <a:buClr>
                <a:schemeClr val="dk1"/>
              </a:buClr>
              <a:buSzPts val="1800"/>
              <a:buNone/>
            </a:pPr>
            <a:r>
              <a:rPr lang="en-US" b="1" dirty="0">
                <a:latin typeface="Bodoni"/>
                <a:ea typeface="Bodoni"/>
                <a:cs typeface="Bodoni"/>
                <a:sym typeface="Bodoni"/>
              </a:rPr>
              <a:t>CMPE 257, SPRING 2020</a:t>
            </a:r>
          </a:p>
          <a:p>
            <a:pPr marL="0" lvl="0" indent="0" algn="ctr">
              <a:spcBef>
                <a:spcPts val="900"/>
              </a:spcBef>
              <a:spcAft>
                <a:spcPts val="0"/>
              </a:spcAft>
              <a:buClr>
                <a:schemeClr val="dk1"/>
              </a:buClr>
              <a:buSzPts val="1800"/>
              <a:buNone/>
            </a:pPr>
            <a:r>
              <a:rPr lang="en-US" b="1" dirty="0">
                <a:latin typeface="Bodoni"/>
                <a:ea typeface="Bodoni"/>
                <a:cs typeface="Bodoni"/>
                <a:sym typeface="Bodoni"/>
              </a:rPr>
              <a:t>DR. JERRY GAO</a:t>
            </a:r>
          </a:p>
          <a:p>
            <a:pPr marL="0" lvl="0" indent="0" algn="ctr">
              <a:spcBef>
                <a:spcPts val="900"/>
              </a:spcBef>
              <a:spcAft>
                <a:spcPts val="0"/>
              </a:spcAft>
              <a:buClr>
                <a:schemeClr val="dk1"/>
              </a:buClr>
              <a:buSzPts val="1800"/>
              <a:buNone/>
            </a:pPr>
            <a:endParaRPr lang="en-IN" u="sng" dirty="0"/>
          </a:p>
          <a:p>
            <a:pPr marL="0" indent="0" algn="ctr">
              <a:buNone/>
            </a:pPr>
            <a:r>
              <a:rPr lang="en-IN" dirty="0"/>
              <a:t>Revanth Krishna Maddula</a:t>
            </a:r>
          </a:p>
          <a:p>
            <a:pPr marL="0" indent="0" algn="ctr">
              <a:buNone/>
            </a:pPr>
            <a:r>
              <a:rPr lang="en-IN" dirty="0"/>
              <a:t>Laxmi Prasanna Palle</a:t>
            </a:r>
          </a:p>
          <a:p>
            <a:pPr marL="0" indent="0" algn="ctr">
              <a:buNone/>
            </a:pPr>
            <a:r>
              <a:rPr lang="en-IN" dirty="0"/>
              <a:t>Bhavana Obellaneni</a:t>
            </a:r>
          </a:p>
          <a:p>
            <a:pPr marL="0" indent="0" algn="ctr">
              <a:buNone/>
            </a:pPr>
            <a:r>
              <a:rPr lang="en-IN" dirty="0"/>
              <a:t>Jagan Gadamsetty</a:t>
            </a:r>
          </a:p>
        </p:txBody>
      </p:sp>
    </p:spTree>
    <p:extLst>
      <p:ext uri="{BB962C8B-B14F-4D97-AF65-F5344CB8AC3E}">
        <p14:creationId xmlns:p14="http://schemas.microsoft.com/office/powerpoint/2010/main" val="2188623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1AFA51-94AB-428A-82F7-3F098DA91D47}"/>
              </a:ext>
            </a:extLst>
          </p:cNvPr>
          <p:cNvSpPr>
            <a:spLocks noGrp="1"/>
          </p:cNvSpPr>
          <p:nvPr>
            <p:ph idx="1"/>
          </p:nvPr>
        </p:nvSpPr>
        <p:spPr>
          <a:xfrm>
            <a:off x="677334" y="1480009"/>
            <a:ext cx="8596668" cy="4561354"/>
          </a:xfrm>
        </p:spPr>
        <p:txBody>
          <a:bodyPr/>
          <a:lstStyle/>
          <a:p>
            <a:pPr>
              <a:buFont typeface="Arial" panose="020B0604020202020204" pitchFamily="34" charset="0"/>
              <a:buChar char="•"/>
            </a:pPr>
            <a:r>
              <a:rPr lang="en-IN" dirty="0"/>
              <a:t>The images are resized into images of 224x224 pixels, then the images are flattened into </a:t>
            </a:r>
            <a:r>
              <a:rPr lang="en-IN" dirty="0" err="1"/>
              <a:t>numpy</a:t>
            </a:r>
            <a:r>
              <a:rPr lang="en-IN" dirty="0"/>
              <a:t> arrays, since the images cannot be fed directly to the machine learning algorithms. </a:t>
            </a:r>
          </a:p>
          <a:p>
            <a:pPr>
              <a:buFont typeface="Arial" panose="020B0604020202020204" pitchFamily="34" charset="0"/>
              <a:buChar char="•"/>
            </a:pPr>
            <a:r>
              <a:rPr lang="en-IN" dirty="0"/>
              <a:t>The validation dataset helps in finetuning the parameters so that efficient training can be performed.</a:t>
            </a:r>
          </a:p>
          <a:p>
            <a:pPr>
              <a:buFont typeface="Arial" panose="020B0604020202020204" pitchFamily="34" charset="0"/>
              <a:buChar char="•"/>
            </a:pPr>
            <a:endParaRPr lang="en-IN" dirty="0"/>
          </a:p>
          <a:p>
            <a:pPr>
              <a:buFont typeface="Arial" panose="020B0604020202020204" pitchFamily="34" charset="0"/>
              <a:buChar char="•"/>
            </a:pPr>
            <a:endParaRPr lang="en-IN" dirty="0"/>
          </a:p>
        </p:txBody>
      </p:sp>
      <p:pic>
        <p:nvPicPr>
          <p:cNvPr id="21" name="Picture 20">
            <a:extLst>
              <a:ext uri="{FF2B5EF4-FFF2-40B4-BE49-F238E27FC236}">
                <a16:creationId xmlns:a16="http://schemas.microsoft.com/office/drawing/2014/main" id="{D6023A05-CEAB-454D-9BF5-10CDFB0079CC}"/>
              </a:ext>
            </a:extLst>
          </p:cNvPr>
          <p:cNvPicPr>
            <a:picLocks noChangeAspect="1"/>
          </p:cNvPicPr>
          <p:nvPr/>
        </p:nvPicPr>
        <p:blipFill>
          <a:blip r:embed="rId2"/>
          <a:stretch>
            <a:fillRect/>
          </a:stretch>
        </p:blipFill>
        <p:spPr>
          <a:xfrm>
            <a:off x="3726482" y="3023412"/>
            <a:ext cx="2877518" cy="2829560"/>
          </a:xfrm>
          <a:prstGeom prst="rect">
            <a:avLst/>
          </a:prstGeom>
        </p:spPr>
      </p:pic>
    </p:spTree>
    <p:extLst>
      <p:ext uri="{BB962C8B-B14F-4D97-AF65-F5344CB8AC3E}">
        <p14:creationId xmlns:p14="http://schemas.microsoft.com/office/powerpoint/2010/main" val="394292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5DA7-AB04-4E63-9493-36A6EB2561A3}"/>
              </a:ext>
            </a:extLst>
          </p:cNvPr>
          <p:cNvSpPr>
            <a:spLocks noGrp="1"/>
          </p:cNvSpPr>
          <p:nvPr>
            <p:ph type="title"/>
          </p:nvPr>
        </p:nvSpPr>
        <p:spPr>
          <a:xfrm>
            <a:off x="884723" y="1184635"/>
            <a:ext cx="8596668" cy="1320800"/>
          </a:xfrm>
        </p:spPr>
        <p:txBody>
          <a:bodyPr/>
          <a:lstStyle/>
          <a:p>
            <a:r>
              <a:rPr lang="en-IN" dirty="0"/>
              <a:t>Models and Algorithms</a:t>
            </a:r>
          </a:p>
        </p:txBody>
      </p:sp>
      <p:sp>
        <p:nvSpPr>
          <p:cNvPr id="3" name="Content Placeholder 2">
            <a:extLst>
              <a:ext uri="{FF2B5EF4-FFF2-40B4-BE49-F238E27FC236}">
                <a16:creationId xmlns:a16="http://schemas.microsoft.com/office/drawing/2014/main" id="{D0F48929-A44E-4A5D-B1D6-D28822004192}"/>
              </a:ext>
            </a:extLst>
          </p:cNvPr>
          <p:cNvSpPr>
            <a:spLocks noGrp="1"/>
          </p:cNvSpPr>
          <p:nvPr>
            <p:ph idx="1"/>
          </p:nvPr>
        </p:nvSpPr>
        <p:spPr>
          <a:xfrm>
            <a:off x="677334" y="2763904"/>
            <a:ext cx="8596668" cy="3880773"/>
          </a:xfrm>
        </p:spPr>
        <p:txBody>
          <a:bodyPr/>
          <a:lstStyle/>
          <a:p>
            <a:r>
              <a:rPr lang="en-IN" dirty="0"/>
              <a:t>CNN</a:t>
            </a:r>
          </a:p>
          <a:p>
            <a:r>
              <a:rPr lang="en-IN" dirty="0"/>
              <a:t>VGG16 Convolutional neural network</a:t>
            </a:r>
          </a:p>
          <a:p>
            <a:r>
              <a:rPr lang="en-IN" dirty="0"/>
              <a:t>Random Forest</a:t>
            </a:r>
          </a:p>
          <a:p>
            <a:r>
              <a:rPr lang="en-IN" dirty="0"/>
              <a:t>Support Vector Machine</a:t>
            </a:r>
          </a:p>
          <a:p>
            <a:endParaRPr lang="en-IN" dirty="0"/>
          </a:p>
        </p:txBody>
      </p:sp>
    </p:spTree>
    <p:extLst>
      <p:ext uri="{BB962C8B-B14F-4D97-AF65-F5344CB8AC3E}">
        <p14:creationId xmlns:p14="http://schemas.microsoft.com/office/powerpoint/2010/main" val="2002526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38B3-FFDD-4DA8-A62D-8CD739742FBB}"/>
              </a:ext>
            </a:extLst>
          </p:cNvPr>
          <p:cNvSpPr>
            <a:spLocks noGrp="1"/>
          </p:cNvSpPr>
          <p:nvPr>
            <p:ph type="title"/>
          </p:nvPr>
        </p:nvSpPr>
        <p:spPr/>
        <p:txBody>
          <a:bodyPr/>
          <a:lstStyle/>
          <a:p>
            <a:r>
              <a:rPr lang="en-IN" dirty="0"/>
              <a:t>CNN MODEL</a:t>
            </a:r>
          </a:p>
        </p:txBody>
      </p:sp>
      <p:sp>
        <p:nvSpPr>
          <p:cNvPr id="4" name="Content Placeholder 3">
            <a:extLst>
              <a:ext uri="{FF2B5EF4-FFF2-40B4-BE49-F238E27FC236}">
                <a16:creationId xmlns:a16="http://schemas.microsoft.com/office/drawing/2014/main" id="{70143D06-793F-4325-8DBA-AA3D0FF8BDB9}"/>
              </a:ext>
            </a:extLst>
          </p:cNvPr>
          <p:cNvSpPr>
            <a:spLocks noGrp="1"/>
          </p:cNvSpPr>
          <p:nvPr>
            <p:ph idx="1"/>
          </p:nvPr>
        </p:nvSpPr>
        <p:spPr>
          <a:xfrm>
            <a:off x="0" y="1384953"/>
            <a:ext cx="10018713" cy="3714947"/>
          </a:xfrm>
        </p:spPr>
        <p:txBody>
          <a:bodyPr/>
          <a:lstStyle/>
          <a:p>
            <a:pPr>
              <a:buFont typeface="Arial" panose="020B0604020202020204" pitchFamily="34" charset="0"/>
              <a:buChar char="•"/>
            </a:pPr>
            <a:r>
              <a:rPr lang="en-IN" dirty="0"/>
              <a:t>Inspired by the neurons in the brain, This model takes the input image, assign weights to different features of the object in order to be able to differentiate one from the another.</a:t>
            </a:r>
          </a:p>
          <a:p>
            <a:pPr>
              <a:buFont typeface="Arial" panose="020B0604020202020204" pitchFamily="34" charset="0"/>
              <a:buChar char="•"/>
            </a:pPr>
            <a:r>
              <a:rPr lang="en-IN" dirty="0"/>
              <a:t>The network starts with a bunch of neurons, holding the activation value which is passed on to the next layers bringing the change.</a:t>
            </a:r>
          </a:p>
          <a:p>
            <a:pPr>
              <a:buFont typeface="Arial" panose="020B0604020202020204" pitchFamily="34" charset="0"/>
              <a:buChar char="•"/>
            </a:pPr>
            <a:r>
              <a:rPr lang="en-IN" dirty="0"/>
              <a:t>This model is well known for image recognition and classification scenarios.</a:t>
            </a:r>
          </a:p>
          <a:p>
            <a:pPr>
              <a:buFont typeface="Arial" panose="020B0604020202020204" pitchFamily="34" charset="0"/>
              <a:buChar char="•"/>
            </a:pPr>
            <a:r>
              <a:rPr lang="en-IN" dirty="0"/>
              <a:t>The input image is passed into convolutional layer-&gt; pooling for dimensionality reduction -&gt; convolutional layers are added if required-&gt; flattened output is fed to a fully connected layer-&gt; Output class to classify images.</a:t>
            </a:r>
          </a:p>
          <a:p>
            <a:pPr marL="0" indent="0">
              <a:buNone/>
            </a:pPr>
            <a:endParaRPr lang="en-IN" dirty="0"/>
          </a:p>
          <a:p>
            <a:pPr>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EF9A8B39-BDE8-4630-8B68-C0EC9A85B5EA}"/>
              </a:ext>
            </a:extLst>
          </p:cNvPr>
          <p:cNvPicPr>
            <a:picLocks noChangeAspect="1"/>
          </p:cNvPicPr>
          <p:nvPr/>
        </p:nvPicPr>
        <p:blipFill>
          <a:blip r:embed="rId2"/>
          <a:stretch>
            <a:fillRect/>
          </a:stretch>
        </p:blipFill>
        <p:spPr>
          <a:xfrm>
            <a:off x="2420383" y="4331286"/>
            <a:ext cx="5352752" cy="1804572"/>
          </a:xfrm>
          <a:prstGeom prst="rect">
            <a:avLst/>
          </a:prstGeom>
        </p:spPr>
      </p:pic>
    </p:spTree>
    <p:extLst>
      <p:ext uri="{BB962C8B-B14F-4D97-AF65-F5344CB8AC3E}">
        <p14:creationId xmlns:p14="http://schemas.microsoft.com/office/powerpoint/2010/main" val="334671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C5D9-2F70-4D3E-BD4B-34DFE74683F9}"/>
              </a:ext>
            </a:extLst>
          </p:cNvPr>
          <p:cNvSpPr>
            <a:spLocks noGrp="1"/>
          </p:cNvSpPr>
          <p:nvPr>
            <p:ph type="title"/>
          </p:nvPr>
        </p:nvSpPr>
        <p:spPr>
          <a:xfrm>
            <a:off x="1365491" y="135850"/>
            <a:ext cx="8596668" cy="1320800"/>
          </a:xfrm>
        </p:spPr>
        <p:txBody>
          <a:bodyPr/>
          <a:lstStyle/>
          <a:p>
            <a:r>
              <a:rPr lang="en-IN" dirty="0"/>
              <a:t>Layers applied in the CNN Model</a:t>
            </a:r>
          </a:p>
        </p:txBody>
      </p:sp>
      <p:pic>
        <p:nvPicPr>
          <p:cNvPr id="7" name="Content Placeholder 6">
            <a:extLst>
              <a:ext uri="{FF2B5EF4-FFF2-40B4-BE49-F238E27FC236}">
                <a16:creationId xmlns:a16="http://schemas.microsoft.com/office/drawing/2014/main" id="{31CBC026-78E7-4BD8-AB7B-FBDB27A72D1D}"/>
              </a:ext>
            </a:extLst>
          </p:cNvPr>
          <p:cNvPicPr>
            <a:picLocks noGrp="1" noChangeAspect="1"/>
          </p:cNvPicPr>
          <p:nvPr>
            <p:ph idx="1"/>
          </p:nvPr>
        </p:nvPicPr>
        <p:blipFill>
          <a:blip r:embed="rId2"/>
          <a:stretch>
            <a:fillRect/>
          </a:stretch>
        </p:blipFill>
        <p:spPr>
          <a:xfrm>
            <a:off x="5663825" y="1270539"/>
            <a:ext cx="5198399" cy="4562017"/>
          </a:xfrm>
        </p:spPr>
      </p:pic>
      <p:graphicFrame>
        <p:nvGraphicFramePr>
          <p:cNvPr id="5" name="Table 5">
            <a:extLst>
              <a:ext uri="{FF2B5EF4-FFF2-40B4-BE49-F238E27FC236}">
                <a16:creationId xmlns:a16="http://schemas.microsoft.com/office/drawing/2014/main" id="{6F8572AB-44ED-4A89-BC44-E8BAC58A44C8}"/>
              </a:ext>
            </a:extLst>
          </p:cNvPr>
          <p:cNvGraphicFramePr>
            <a:graphicFrameLocks noGrp="1"/>
          </p:cNvGraphicFramePr>
          <p:nvPr>
            <p:extLst>
              <p:ext uri="{D42A27DB-BD31-4B8C-83A1-F6EECF244321}">
                <p14:modId xmlns:p14="http://schemas.microsoft.com/office/powerpoint/2010/main" val="2124890414"/>
              </p:ext>
            </p:extLst>
          </p:nvPr>
        </p:nvGraphicFramePr>
        <p:xfrm>
          <a:off x="627097" y="872011"/>
          <a:ext cx="4946978" cy="5882640"/>
        </p:xfrm>
        <a:graphic>
          <a:graphicData uri="http://schemas.openxmlformats.org/drawingml/2006/table">
            <a:tbl>
              <a:tblPr firstRow="1" bandRow="1">
                <a:tableStyleId>{5C22544A-7EE6-4342-B048-85BDC9FD1C3A}</a:tableStyleId>
              </a:tblPr>
              <a:tblGrid>
                <a:gridCol w="2473489">
                  <a:extLst>
                    <a:ext uri="{9D8B030D-6E8A-4147-A177-3AD203B41FA5}">
                      <a16:colId xmlns:a16="http://schemas.microsoft.com/office/drawing/2014/main" val="2573896830"/>
                    </a:ext>
                  </a:extLst>
                </a:gridCol>
                <a:gridCol w="2473489">
                  <a:extLst>
                    <a:ext uri="{9D8B030D-6E8A-4147-A177-3AD203B41FA5}">
                      <a16:colId xmlns:a16="http://schemas.microsoft.com/office/drawing/2014/main" val="2334409973"/>
                    </a:ext>
                  </a:extLst>
                </a:gridCol>
              </a:tblGrid>
              <a:tr h="370840">
                <a:tc>
                  <a:txBody>
                    <a:bodyPr/>
                    <a:lstStyle/>
                    <a:p>
                      <a:r>
                        <a:rPr lang="en-IN" sz="1400" dirty="0"/>
                        <a:t>Layer</a:t>
                      </a:r>
                    </a:p>
                  </a:txBody>
                  <a:tcPr/>
                </a:tc>
                <a:tc>
                  <a:txBody>
                    <a:bodyPr/>
                    <a:lstStyle/>
                    <a:p>
                      <a:r>
                        <a:rPr lang="en-IN" sz="1400" dirty="0"/>
                        <a:t>Shape</a:t>
                      </a:r>
                    </a:p>
                  </a:txBody>
                  <a:tcPr/>
                </a:tc>
                <a:extLst>
                  <a:ext uri="{0D108BD9-81ED-4DB2-BD59-A6C34878D82A}">
                    <a16:rowId xmlns:a16="http://schemas.microsoft.com/office/drawing/2014/main" val="968818914"/>
                  </a:ext>
                </a:extLst>
              </a:tr>
              <a:tr h="370840">
                <a:tc>
                  <a:txBody>
                    <a:bodyPr/>
                    <a:lstStyle/>
                    <a:p>
                      <a:r>
                        <a:rPr lang="en-IN" sz="1200" dirty="0"/>
                        <a:t>Input</a:t>
                      </a:r>
                    </a:p>
                  </a:txBody>
                  <a:tcPr/>
                </a:tc>
                <a:tc>
                  <a:txBody>
                    <a:bodyPr/>
                    <a:lstStyle/>
                    <a:p>
                      <a:r>
                        <a:rPr lang="en-IN" sz="1200" dirty="0"/>
                        <a:t>224x224x3</a:t>
                      </a:r>
                    </a:p>
                  </a:txBody>
                  <a:tcPr/>
                </a:tc>
                <a:extLst>
                  <a:ext uri="{0D108BD9-81ED-4DB2-BD59-A6C34878D82A}">
                    <a16:rowId xmlns:a16="http://schemas.microsoft.com/office/drawing/2014/main" val="890324341"/>
                  </a:ext>
                </a:extLst>
              </a:tr>
              <a:tr h="370840">
                <a:tc>
                  <a:txBody>
                    <a:bodyPr/>
                    <a:lstStyle/>
                    <a:p>
                      <a:r>
                        <a:rPr lang="en-IN" sz="1200" dirty="0"/>
                        <a:t>Conv1- filters=32,kernel size=(3,3), activation=“</a:t>
                      </a:r>
                      <a:r>
                        <a:rPr lang="en-IN" sz="1200" dirty="0" err="1"/>
                        <a:t>relu</a:t>
                      </a:r>
                      <a:r>
                        <a:rPr lang="en-IN" sz="1200" dirty="0"/>
                        <a:t>”</a:t>
                      </a:r>
                    </a:p>
                  </a:txBody>
                  <a:tcPr/>
                </a:tc>
                <a:tc>
                  <a:txBody>
                    <a:bodyPr/>
                    <a:lstStyle/>
                    <a:p>
                      <a:r>
                        <a:rPr lang="en-IN" sz="1200" dirty="0"/>
                        <a:t>222x222x32</a:t>
                      </a:r>
                    </a:p>
                  </a:txBody>
                  <a:tcPr/>
                </a:tc>
                <a:extLst>
                  <a:ext uri="{0D108BD9-81ED-4DB2-BD59-A6C34878D82A}">
                    <a16:rowId xmlns:a16="http://schemas.microsoft.com/office/drawing/2014/main" val="1922607243"/>
                  </a:ext>
                </a:extLst>
              </a:tr>
              <a:tr h="370840">
                <a:tc>
                  <a:txBody>
                    <a:bodyPr/>
                    <a:lstStyle/>
                    <a:p>
                      <a:r>
                        <a:rPr lang="en-IN" sz="1200" dirty="0"/>
                        <a:t>Pool1- max Pooling used of size=(2,2)</a:t>
                      </a:r>
                    </a:p>
                  </a:txBody>
                  <a:tcPr/>
                </a:tc>
                <a:tc>
                  <a:txBody>
                    <a:bodyPr/>
                    <a:lstStyle/>
                    <a:p>
                      <a:r>
                        <a:rPr lang="en-IN" sz="1200" dirty="0"/>
                        <a:t>111x111x32</a:t>
                      </a:r>
                    </a:p>
                  </a:txBody>
                  <a:tcPr/>
                </a:tc>
                <a:extLst>
                  <a:ext uri="{0D108BD9-81ED-4DB2-BD59-A6C34878D82A}">
                    <a16:rowId xmlns:a16="http://schemas.microsoft.com/office/drawing/2014/main" val="1363998969"/>
                  </a:ext>
                </a:extLst>
              </a:tr>
              <a:tr h="370840">
                <a:tc>
                  <a:txBody>
                    <a:bodyPr/>
                    <a:lstStyle/>
                    <a:p>
                      <a:r>
                        <a:rPr lang="en-IN" sz="1200" dirty="0"/>
                        <a:t>Conv2- filters=32,kernel size=(3,3), activation=“</a:t>
                      </a:r>
                      <a:r>
                        <a:rPr lang="en-IN" sz="1200" dirty="0" err="1"/>
                        <a:t>relu</a:t>
                      </a:r>
                      <a:r>
                        <a:rPr lang="en-IN" sz="1200" dirty="0"/>
                        <a:t>”</a:t>
                      </a:r>
                    </a:p>
                  </a:txBody>
                  <a:tcPr/>
                </a:tc>
                <a:tc>
                  <a:txBody>
                    <a:bodyPr/>
                    <a:lstStyle/>
                    <a:p>
                      <a:r>
                        <a:rPr lang="en-IN" sz="1200" dirty="0"/>
                        <a:t>109x109x32</a:t>
                      </a:r>
                    </a:p>
                  </a:txBody>
                  <a:tcPr/>
                </a:tc>
                <a:extLst>
                  <a:ext uri="{0D108BD9-81ED-4DB2-BD59-A6C34878D82A}">
                    <a16:rowId xmlns:a16="http://schemas.microsoft.com/office/drawing/2014/main" val="4281391191"/>
                  </a:ext>
                </a:extLst>
              </a:tr>
              <a:tr h="370840">
                <a:tc>
                  <a:txBody>
                    <a:bodyPr/>
                    <a:lstStyle/>
                    <a:p>
                      <a:r>
                        <a:rPr lang="en-IN" sz="1200" dirty="0"/>
                        <a:t>Pooling2- max Pooling used of size=(2,2)</a:t>
                      </a:r>
                    </a:p>
                  </a:txBody>
                  <a:tcPr/>
                </a:tc>
                <a:tc>
                  <a:txBody>
                    <a:bodyPr/>
                    <a:lstStyle/>
                    <a:p>
                      <a:r>
                        <a:rPr lang="en-IN" sz="1200" dirty="0"/>
                        <a:t>54x54x32</a:t>
                      </a:r>
                    </a:p>
                  </a:txBody>
                  <a:tcPr/>
                </a:tc>
                <a:extLst>
                  <a:ext uri="{0D108BD9-81ED-4DB2-BD59-A6C34878D82A}">
                    <a16:rowId xmlns:a16="http://schemas.microsoft.com/office/drawing/2014/main" val="241054318"/>
                  </a:ext>
                </a:extLst>
              </a:tr>
              <a:tr h="370840">
                <a:tc>
                  <a:txBody>
                    <a:bodyPr/>
                    <a:lstStyle/>
                    <a:p>
                      <a:r>
                        <a:rPr lang="en-IN" sz="1200" dirty="0"/>
                        <a:t>Conv3- filters=64, kernel size=(3,3), activation=“</a:t>
                      </a:r>
                      <a:r>
                        <a:rPr lang="en-IN" sz="1200" dirty="0" err="1"/>
                        <a:t>relu</a:t>
                      </a:r>
                      <a:r>
                        <a:rPr lang="en-IN" sz="1200" dirty="0"/>
                        <a:t>”</a:t>
                      </a:r>
                    </a:p>
                  </a:txBody>
                  <a:tcPr/>
                </a:tc>
                <a:tc>
                  <a:txBody>
                    <a:bodyPr/>
                    <a:lstStyle/>
                    <a:p>
                      <a:r>
                        <a:rPr lang="en-IN" sz="1200" dirty="0"/>
                        <a:t>52x52x64</a:t>
                      </a:r>
                    </a:p>
                  </a:txBody>
                  <a:tcPr/>
                </a:tc>
                <a:extLst>
                  <a:ext uri="{0D108BD9-81ED-4DB2-BD59-A6C34878D82A}">
                    <a16:rowId xmlns:a16="http://schemas.microsoft.com/office/drawing/2014/main" val="3330036239"/>
                  </a:ext>
                </a:extLst>
              </a:tr>
              <a:tr h="370840">
                <a:tc>
                  <a:txBody>
                    <a:bodyPr/>
                    <a:lstStyle/>
                    <a:p>
                      <a:r>
                        <a:rPr lang="en-IN" sz="1200" dirty="0"/>
                        <a:t>Pool3- max Pooling used of size=(2,2)</a:t>
                      </a:r>
                    </a:p>
                  </a:txBody>
                  <a:tcPr/>
                </a:tc>
                <a:tc>
                  <a:txBody>
                    <a:bodyPr/>
                    <a:lstStyle/>
                    <a:p>
                      <a:r>
                        <a:rPr lang="en-IN" sz="1200" dirty="0"/>
                        <a:t>26x26x64</a:t>
                      </a:r>
                    </a:p>
                  </a:txBody>
                  <a:tcPr/>
                </a:tc>
                <a:extLst>
                  <a:ext uri="{0D108BD9-81ED-4DB2-BD59-A6C34878D82A}">
                    <a16:rowId xmlns:a16="http://schemas.microsoft.com/office/drawing/2014/main" val="2401577603"/>
                  </a:ext>
                </a:extLst>
              </a:tr>
              <a:tr h="370840">
                <a:tc>
                  <a:txBody>
                    <a:bodyPr/>
                    <a:lstStyle/>
                    <a:p>
                      <a:r>
                        <a:rPr lang="en-IN" sz="1200" dirty="0"/>
                        <a:t>Conv4- filters=64,kernel size=(3,3), activation=“</a:t>
                      </a:r>
                      <a:r>
                        <a:rPr lang="en-IN" sz="1200" dirty="0" err="1"/>
                        <a:t>relu</a:t>
                      </a:r>
                      <a:r>
                        <a:rPr lang="en-IN" sz="1200" dirty="0"/>
                        <a:t>”</a:t>
                      </a:r>
                    </a:p>
                  </a:txBody>
                  <a:tcPr/>
                </a:tc>
                <a:tc>
                  <a:txBody>
                    <a:bodyPr/>
                    <a:lstStyle/>
                    <a:p>
                      <a:r>
                        <a:rPr lang="en-IN" sz="1200" dirty="0"/>
                        <a:t>24x24x64</a:t>
                      </a:r>
                    </a:p>
                  </a:txBody>
                  <a:tcPr/>
                </a:tc>
                <a:extLst>
                  <a:ext uri="{0D108BD9-81ED-4DB2-BD59-A6C34878D82A}">
                    <a16:rowId xmlns:a16="http://schemas.microsoft.com/office/drawing/2014/main" val="3958281122"/>
                  </a:ext>
                </a:extLst>
              </a:tr>
              <a:tr h="370840">
                <a:tc>
                  <a:txBody>
                    <a:bodyPr/>
                    <a:lstStyle/>
                    <a:p>
                      <a:r>
                        <a:rPr lang="en-IN" sz="1200" dirty="0"/>
                        <a:t>Pool4- max Pooling used of size=(2,2)</a:t>
                      </a:r>
                    </a:p>
                  </a:txBody>
                  <a:tcPr/>
                </a:tc>
                <a:tc>
                  <a:txBody>
                    <a:bodyPr/>
                    <a:lstStyle/>
                    <a:p>
                      <a:r>
                        <a:rPr lang="en-IN" sz="1200" dirty="0"/>
                        <a:t>12x12x64</a:t>
                      </a:r>
                    </a:p>
                  </a:txBody>
                  <a:tcPr/>
                </a:tc>
                <a:extLst>
                  <a:ext uri="{0D108BD9-81ED-4DB2-BD59-A6C34878D82A}">
                    <a16:rowId xmlns:a16="http://schemas.microsoft.com/office/drawing/2014/main" val="1486828842"/>
                  </a:ext>
                </a:extLst>
              </a:tr>
              <a:tr h="370840">
                <a:tc>
                  <a:txBody>
                    <a:bodyPr/>
                    <a:lstStyle/>
                    <a:p>
                      <a:r>
                        <a:rPr lang="en-IN" sz="1200" dirty="0"/>
                        <a:t>Flatten()</a:t>
                      </a:r>
                    </a:p>
                  </a:txBody>
                  <a:tcPr/>
                </a:tc>
                <a:tc>
                  <a:txBody>
                    <a:bodyPr/>
                    <a:lstStyle/>
                    <a:p>
                      <a:r>
                        <a:rPr lang="en-IN" sz="1200" dirty="0"/>
                        <a:t>9216</a:t>
                      </a:r>
                    </a:p>
                  </a:txBody>
                  <a:tcPr/>
                </a:tc>
                <a:extLst>
                  <a:ext uri="{0D108BD9-81ED-4DB2-BD59-A6C34878D82A}">
                    <a16:rowId xmlns:a16="http://schemas.microsoft.com/office/drawing/2014/main" val="1531564420"/>
                  </a:ext>
                </a:extLst>
              </a:tr>
              <a:tr h="370840">
                <a:tc>
                  <a:txBody>
                    <a:bodyPr/>
                    <a:lstStyle/>
                    <a:p>
                      <a:r>
                        <a:rPr lang="en-IN" sz="1200" dirty="0"/>
                        <a:t>Dense</a:t>
                      </a:r>
                    </a:p>
                  </a:txBody>
                  <a:tcPr/>
                </a:tc>
                <a:tc>
                  <a:txBody>
                    <a:bodyPr/>
                    <a:lstStyle/>
                    <a:p>
                      <a:r>
                        <a:rPr lang="en-IN" sz="1200" dirty="0"/>
                        <a:t>128</a:t>
                      </a:r>
                    </a:p>
                  </a:txBody>
                  <a:tcPr/>
                </a:tc>
                <a:extLst>
                  <a:ext uri="{0D108BD9-81ED-4DB2-BD59-A6C34878D82A}">
                    <a16:rowId xmlns:a16="http://schemas.microsoft.com/office/drawing/2014/main" val="968515660"/>
                  </a:ext>
                </a:extLst>
              </a:tr>
              <a:tr h="370840">
                <a:tc>
                  <a:txBody>
                    <a:bodyPr/>
                    <a:lstStyle/>
                    <a:p>
                      <a:r>
                        <a:rPr lang="en-IN" sz="1200" dirty="0"/>
                        <a:t>Dropout</a:t>
                      </a:r>
                    </a:p>
                  </a:txBody>
                  <a:tcPr/>
                </a:tc>
                <a:tc>
                  <a:txBody>
                    <a:bodyPr/>
                    <a:lstStyle/>
                    <a:p>
                      <a:r>
                        <a:rPr lang="en-IN" sz="1200" dirty="0"/>
                        <a:t>128</a:t>
                      </a:r>
                    </a:p>
                  </a:txBody>
                  <a:tcPr/>
                </a:tc>
                <a:extLst>
                  <a:ext uri="{0D108BD9-81ED-4DB2-BD59-A6C34878D82A}">
                    <a16:rowId xmlns:a16="http://schemas.microsoft.com/office/drawing/2014/main" val="2975097287"/>
                  </a:ext>
                </a:extLst>
              </a:tr>
              <a:tr h="370840">
                <a:tc>
                  <a:txBody>
                    <a:bodyPr/>
                    <a:lstStyle/>
                    <a:p>
                      <a:r>
                        <a:rPr lang="en-IN" sz="1200" dirty="0"/>
                        <a:t>Dense- </a:t>
                      </a:r>
                      <a:r>
                        <a:rPr lang="en-IN" sz="1200" dirty="0" err="1"/>
                        <a:t>Softmax</a:t>
                      </a:r>
                      <a:r>
                        <a:rPr lang="en-IN" sz="1200" dirty="0"/>
                        <a:t> function</a:t>
                      </a:r>
                    </a:p>
                  </a:txBody>
                  <a:tcPr/>
                </a:tc>
                <a:tc>
                  <a:txBody>
                    <a:bodyPr/>
                    <a:lstStyle/>
                    <a:p>
                      <a:r>
                        <a:rPr lang="en-IN" sz="1200" dirty="0"/>
                        <a:t>4</a:t>
                      </a:r>
                    </a:p>
                  </a:txBody>
                  <a:tcPr/>
                </a:tc>
                <a:extLst>
                  <a:ext uri="{0D108BD9-81ED-4DB2-BD59-A6C34878D82A}">
                    <a16:rowId xmlns:a16="http://schemas.microsoft.com/office/drawing/2014/main" val="3242526460"/>
                  </a:ext>
                </a:extLst>
              </a:tr>
            </a:tbl>
          </a:graphicData>
        </a:graphic>
      </p:graphicFrame>
    </p:spTree>
    <p:extLst>
      <p:ext uri="{BB962C8B-B14F-4D97-AF65-F5344CB8AC3E}">
        <p14:creationId xmlns:p14="http://schemas.microsoft.com/office/powerpoint/2010/main" val="81348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454D-2B8B-4735-B133-A7D8FAA06E2F}"/>
              </a:ext>
            </a:extLst>
          </p:cNvPr>
          <p:cNvSpPr>
            <a:spLocks noGrp="1"/>
          </p:cNvSpPr>
          <p:nvPr>
            <p:ph type="title"/>
          </p:nvPr>
        </p:nvSpPr>
        <p:spPr>
          <a:xfrm>
            <a:off x="1214662" y="429182"/>
            <a:ext cx="8596668" cy="1320800"/>
          </a:xfrm>
        </p:spPr>
        <p:txBody>
          <a:bodyPr/>
          <a:lstStyle/>
          <a:p>
            <a:r>
              <a:rPr lang="en-IN" dirty="0"/>
              <a:t>Experimental Results: CNN Model</a:t>
            </a:r>
          </a:p>
        </p:txBody>
      </p:sp>
      <p:pic>
        <p:nvPicPr>
          <p:cNvPr id="5" name="Content Placeholder 4">
            <a:extLst>
              <a:ext uri="{FF2B5EF4-FFF2-40B4-BE49-F238E27FC236}">
                <a16:creationId xmlns:a16="http://schemas.microsoft.com/office/drawing/2014/main" id="{095A0829-38AA-446C-9075-FC865E90925F}"/>
              </a:ext>
            </a:extLst>
          </p:cNvPr>
          <p:cNvPicPr>
            <a:picLocks noGrp="1" noChangeAspect="1"/>
          </p:cNvPicPr>
          <p:nvPr>
            <p:ph idx="1"/>
          </p:nvPr>
        </p:nvPicPr>
        <p:blipFill>
          <a:blip r:embed="rId2"/>
          <a:stretch>
            <a:fillRect/>
          </a:stretch>
        </p:blipFill>
        <p:spPr>
          <a:xfrm>
            <a:off x="438050" y="1681329"/>
            <a:ext cx="5167285" cy="3495342"/>
          </a:xfrm>
        </p:spPr>
      </p:pic>
      <p:pic>
        <p:nvPicPr>
          <p:cNvPr id="4" name="Picture 3">
            <a:extLst>
              <a:ext uri="{FF2B5EF4-FFF2-40B4-BE49-F238E27FC236}">
                <a16:creationId xmlns:a16="http://schemas.microsoft.com/office/drawing/2014/main" id="{1977A40F-37BE-4C71-97DD-EB7EBD528328}"/>
              </a:ext>
            </a:extLst>
          </p:cNvPr>
          <p:cNvPicPr>
            <a:picLocks noChangeAspect="1"/>
          </p:cNvPicPr>
          <p:nvPr/>
        </p:nvPicPr>
        <p:blipFill>
          <a:blip r:embed="rId3"/>
          <a:stretch>
            <a:fillRect/>
          </a:stretch>
        </p:blipFill>
        <p:spPr>
          <a:xfrm>
            <a:off x="5835427" y="1250361"/>
            <a:ext cx="5993937" cy="4836758"/>
          </a:xfrm>
          <a:prstGeom prst="rect">
            <a:avLst/>
          </a:prstGeom>
        </p:spPr>
      </p:pic>
    </p:spTree>
    <p:extLst>
      <p:ext uri="{BB962C8B-B14F-4D97-AF65-F5344CB8AC3E}">
        <p14:creationId xmlns:p14="http://schemas.microsoft.com/office/powerpoint/2010/main" val="2061863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22EED-9A36-4FB0-A5C6-B06513A932A1}"/>
              </a:ext>
            </a:extLst>
          </p:cNvPr>
          <p:cNvPicPr>
            <a:picLocks noGrp="1" noChangeAspect="1"/>
          </p:cNvPicPr>
          <p:nvPr>
            <p:ph idx="1"/>
          </p:nvPr>
        </p:nvPicPr>
        <p:blipFill>
          <a:blip r:embed="rId2"/>
          <a:stretch>
            <a:fillRect/>
          </a:stretch>
        </p:blipFill>
        <p:spPr>
          <a:xfrm>
            <a:off x="2243579" y="1323057"/>
            <a:ext cx="7235101" cy="4455573"/>
          </a:xfrm>
        </p:spPr>
      </p:pic>
    </p:spTree>
    <p:extLst>
      <p:ext uri="{BB962C8B-B14F-4D97-AF65-F5344CB8AC3E}">
        <p14:creationId xmlns:p14="http://schemas.microsoft.com/office/powerpoint/2010/main" val="49633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B1BF-ECAA-4A4D-8A35-F2B9BDA613C1}"/>
              </a:ext>
            </a:extLst>
          </p:cNvPr>
          <p:cNvSpPr>
            <a:spLocks noGrp="1"/>
          </p:cNvSpPr>
          <p:nvPr>
            <p:ph type="title"/>
          </p:nvPr>
        </p:nvSpPr>
        <p:spPr/>
        <p:txBody>
          <a:bodyPr/>
          <a:lstStyle/>
          <a:p>
            <a:r>
              <a:rPr lang="en-US" dirty="0"/>
              <a:t>Why CNN?</a:t>
            </a:r>
          </a:p>
        </p:txBody>
      </p:sp>
      <p:sp>
        <p:nvSpPr>
          <p:cNvPr id="3" name="Content Placeholder 2">
            <a:extLst>
              <a:ext uri="{FF2B5EF4-FFF2-40B4-BE49-F238E27FC236}">
                <a16:creationId xmlns:a16="http://schemas.microsoft.com/office/drawing/2014/main" id="{05D36D2C-4801-4112-8D0E-9FAEA56CA5C8}"/>
              </a:ext>
            </a:extLst>
          </p:cNvPr>
          <p:cNvSpPr>
            <a:spLocks noGrp="1"/>
          </p:cNvSpPr>
          <p:nvPr>
            <p:ph idx="1"/>
          </p:nvPr>
        </p:nvSpPr>
        <p:spPr/>
        <p:txBody>
          <a:bodyPr/>
          <a:lstStyle/>
          <a:p>
            <a:pPr>
              <a:buFont typeface="Arial" panose="020B0604020202020204" pitchFamily="34" charset="0"/>
              <a:buChar char="•"/>
            </a:pPr>
            <a:r>
              <a:rPr lang="en-IN" dirty="0">
                <a:latin typeface="Trebuchet MS (body)"/>
              </a:rPr>
              <a:t>With the growth of the number of layers in the CNN, computational costs are very high: CNN model reduces this time. </a:t>
            </a:r>
          </a:p>
          <a:p>
            <a:pPr>
              <a:buFont typeface="Arial" panose="020B0604020202020204" pitchFamily="34" charset="0"/>
              <a:buChar char="•"/>
            </a:pPr>
            <a:r>
              <a:rPr lang="en-IN" dirty="0">
                <a:latin typeface="Trebuchet MS (body)"/>
              </a:rPr>
              <a:t>Comparing to the other models, CNN can take the image dataset directly, without the requirement of flattening and RGB2GRAY, before sending it to the machine learning model hence preserving the features of the image dataset. Therefore the pre-processing is much less compared to other algorithms.</a:t>
            </a:r>
          </a:p>
          <a:p>
            <a:pPr>
              <a:buFont typeface="Arial" panose="020B0604020202020204" pitchFamily="34" charset="0"/>
              <a:buChar char="•"/>
            </a:pPr>
            <a:r>
              <a:rPr lang="en-IN" dirty="0">
                <a:latin typeface="Trebuchet MS (body)"/>
              </a:rPr>
              <a:t>The number of features are reduced by using a sliding window of size less than that of the matrix (Dimensionality Reduction). CNN is very suitable for effective classification as the parameters are relatively high in the context of image classification.</a:t>
            </a:r>
          </a:p>
          <a:p>
            <a:pPr marL="0" indent="0">
              <a:buNone/>
            </a:pPr>
            <a:endParaRPr lang="en-US" dirty="0"/>
          </a:p>
        </p:txBody>
      </p:sp>
    </p:spTree>
    <p:extLst>
      <p:ext uri="{BB962C8B-B14F-4D97-AF65-F5344CB8AC3E}">
        <p14:creationId xmlns:p14="http://schemas.microsoft.com/office/powerpoint/2010/main" val="13515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2C7F-3BB9-4A63-A145-B128ECFF8270}"/>
              </a:ext>
            </a:extLst>
          </p:cNvPr>
          <p:cNvSpPr>
            <a:spLocks noGrp="1"/>
          </p:cNvSpPr>
          <p:nvPr>
            <p:ph type="title"/>
          </p:nvPr>
        </p:nvSpPr>
        <p:spPr/>
        <p:txBody>
          <a:bodyPr/>
          <a:lstStyle/>
          <a:p>
            <a:r>
              <a:rPr lang="en-IN" dirty="0"/>
              <a:t>VGG16 Convolutional Neural Network</a:t>
            </a:r>
          </a:p>
        </p:txBody>
      </p:sp>
      <p:sp>
        <p:nvSpPr>
          <p:cNvPr id="3" name="Content Placeholder 2">
            <a:extLst>
              <a:ext uri="{FF2B5EF4-FFF2-40B4-BE49-F238E27FC236}">
                <a16:creationId xmlns:a16="http://schemas.microsoft.com/office/drawing/2014/main" id="{16608501-1E5D-442F-9B61-BE777D1AC9F1}"/>
              </a:ext>
            </a:extLst>
          </p:cNvPr>
          <p:cNvSpPr>
            <a:spLocks noGrp="1"/>
          </p:cNvSpPr>
          <p:nvPr>
            <p:ph idx="1"/>
          </p:nvPr>
        </p:nvSpPr>
        <p:spPr>
          <a:xfrm>
            <a:off x="677334" y="1415871"/>
            <a:ext cx="8596668" cy="3880773"/>
          </a:xfrm>
        </p:spPr>
        <p:txBody>
          <a:bodyPr/>
          <a:lstStyle/>
          <a:p>
            <a:r>
              <a:rPr lang="en-IN" dirty="0">
                <a:latin typeface="+mj-lt"/>
                <a:cs typeface="Times New Roman" panose="02020603050405020304" pitchFamily="18" charset="0"/>
              </a:rPr>
              <a:t>VGG16 Convolutional neural network is a pre-trained framework, which contains 16 layers of depth.</a:t>
            </a:r>
          </a:p>
          <a:p>
            <a:r>
              <a:rPr lang="en-US" dirty="0">
                <a:latin typeface="+mj-lt"/>
                <a:cs typeface="Times New Roman" panose="02020603050405020304" pitchFamily="18" charset="0"/>
              </a:rPr>
              <a:t> As a result, the network has learned the rich feature representations for a wide range of images. </a:t>
            </a:r>
          </a:p>
          <a:p>
            <a:r>
              <a:rPr lang="en-US" dirty="0">
                <a:latin typeface="+mj-lt"/>
                <a:cs typeface="Times New Roman" panose="02020603050405020304" pitchFamily="18" charset="0"/>
              </a:rPr>
              <a:t>The network will generally have an image input size of 224x224 pixels.</a:t>
            </a:r>
          </a:p>
          <a:p>
            <a:r>
              <a:rPr lang="en-US" dirty="0">
                <a:solidFill>
                  <a:schemeClr val="dk1"/>
                </a:solidFill>
                <a:latin typeface="+mj-lt"/>
                <a:ea typeface="Calibri"/>
                <a:cs typeface="Times New Roman" panose="02020603050405020304" pitchFamily="18" charset="0"/>
                <a:sym typeface="Calibri"/>
              </a:rPr>
              <a:t>Since this model divides the images into smaller parts to classify it, the accuracy achieved is generally greater than regular CNN model which makes it more reliable in disease detection.</a:t>
            </a:r>
          </a:p>
          <a:p>
            <a:endParaRPr lang="en-IN" dirty="0"/>
          </a:p>
        </p:txBody>
      </p:sp>
      <p:pic>
        <p:nvPicPr>
          <p:cNvPr id="2050" name="Picture 2" descr="Image Recognition with Transfer Learning (98.5%)">
            <a:extLst>
              <a:ext uri="{FF2B5EF4-FFF2-40B4-BE49-F238E27FC236}">
                <a16:creationId xmlns:a16="http://schemas.microsoft.com/office/drawing/2014/main" id="{9DA70095-7EA4-48BF-A9E3-D9BCEE841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140" y="4172466"/>
            <a:ext cx="5062194" cy="2248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25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AC6B-7560-4723-A217-FA75F798208F}"/>
              </a:ext>
            </a:extLst>
          </p:cNvPr>
          <p:cNvSpPr>
            <a:spLocks noGrp="1"/>
          </p:cNvSpPr>
          <p:nvPr>
            <p:ph type="title"/>
          </p:nvPr>
        </p:nvSpPr>
        <p:spPr>
          <a:xfrm>
            <a:off x="1657722" y="619027"/>
            <a:ext cx="8596668" cy="738433"/>
          </a:xfrm>
        </p:spPr>
        <p:txBody>
          <a:bodyPr/>
          <a:lstStyle/>
          <a:p>
            <a:r>
              <a:rPr lang="en-IN" dirty="0"/>
              <a:t>Layers applied in VGG16 Model</a:t>
            </a:r>
          </a:p>
        </p:txBody>
      </p:sp>
      <p:pic>
        <p:nvPicPr>
          <p:cNvPr id="5" name="Content Placeholder 4">
            <a:extLst>
              <a:ext uri="{FF2B5EF4-FFF2-40B4-BE49-F238E27FC236}">
                <a16:creationId xmlns:a16="http://schemas.microsoft.com/office/drawing/2014/main" id="{B133A6E6-1A25-4C9F-822C-CB85B20705E2}"/>
              </a:ext>
            </a:extLst>
          </p:cNvPr>
          <p:cNvPicPr>
            <a:picLocks noGrp="1" noChangeAspect="1"/>
          </p:cNvPicPr>
          <p:nvPr>
            <p:ph idx="1"/>
          </p:nvPr>
        </p:nvPicPr>
        <p:blipFill>
          <a:blip r:embed="rId2"/>
          <a:stretch>
            <a:fillRect/>
          </a:stretch>
        </p:blipFill>
        <p:spPr>
          <a:xfrm>
            <a:off x="814344" y="1583703"/>
            <a:ext cx="4294984" cy="4664697"/>
          </a:xfrm>
        </p:spPr>
      </p:pic>
      <p:pic>
        <p:nvPicPr>
          <p:cNvPr id="7" name="Picture 6">
            <a:extLst>
              <a:ext uri="{FF2B5EF4-FFF2-40B4-BE49-F238E27FC236}">
                <a16:creationId xmlns:a16="http://schemas.microsoft.com/office/drawing/2014/main" id="{0364E37C-5659-4AEC-AF14-3966FD6F5A37}"/>
              </a:ext>
            </a:extLst>
          </p:cNvPr>
          <p:cNvPicPr>
            <a:picLocks noChangeAspect="1"/>
          </p:cNvPicPr>
          <p:nvPr/>
        </p:nvPicPr>
        <p:blipFill>
          <a:blip r:embed="rId3"/>
          <a:stretch>
            <a:fillRect/>
          </a:stretch>
        </p:blipFill>
        <p:spPr>
          <a:xfrm>
            <a:off x="5109328" y="2354579"/>
            <a:ext cx="4383464" cy="2273981"/>
          </a:xfrm>
          <a:prstGeom prst="rect">
            <a:avLst/>
          </a:prstGeom>
        </p:spPr>
      </p:pic>
    </p:spTree>
    <p:extLst>
      <p:ext uri="{BB962C8B-B14F-4D97-AF65-F5344CB8AC3E}">
        <p14:creationId xmlns:p14="http://schemas.microsoft.com/office/powerpoint/2010/main" val="888722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3EFE-93AB-4C21-90E3-14A984951456}"/>
              </a:ext>
            </a:extLst>
          </p:cNvPr>
          <p:cNvSpPr>
            <a:spLocks noGrp="1"/>
          </p:cNvSpPr>
          <p:nvPr>
            <p:ph type="title"/>
          </p:nvPr>
        </p:nvSpPr>
        <p:spPr>
          <a:xfrm>
            <a:off x="677334" y="609600"/>
            <a:ext cx="8596668" cy="389641"/>
          </a:xfrm>
        </p:spPr>
        <p:txBody>
          <a:bodyPr>
            <a:normAutofit fontScale="90000"/>
          </a:bodyPr>
          <a:lstStyle/>
          <a:p>
            <a:r>
              <a:rPr lang="en-IN" dirty="0"/>
              <a:t>Experimental Results: VGG16 CNN Model</a:t>
            </a:r>
          </a:p>
        </p:txBody>
      </p:sp>
      <p:pic>
        <p:nvPicPr>
          <p:cNvPr id="5" name="Content Placeholder 4">
            <a:extLst>
              <a:ext uri="{FF2B5EF4-FFF2-40B4-BE49-F238E27FC236}">
                <a16:creationId xmlns:a16="http://schemas.microsoft.com/office/drawing/2014/main" id="{AA9867FB-8857-40C5-95F3-30D9DFF4A919}"/>
              </a:ext>
            </a:extLst>
          </p:cNvPr>
          <p:cNvPicPr>
            <a:picLocks noGrp="1" noChangeAspect="1"/>
          </p:cNvPicPr>
          <p:nvPr>
            <p:ph idx="1"/>
          </p:nvPr>
        </p:nvPicPr>
        <p:blipFill>
          <a:blip r:embed="rId2"/>
          <a:stretch>
            <a:fillRect/>
          </a:stretch>
        </p:blipFill>
        <p:spPr>
          <a:xfrm>
            <a:off x="583594" y="1545996"/>
            <a:ext cx="4554013" cy="3978111"/>
          </a:xfrm>
        </p:spPr>
      </p:pic>
      <p:pic>
        <p:nvPicPr>
          <p:cNvPr id="4" name="Picture 3">
            <a:extLst>
              <a:ext uri="{FF2B5EF4-FFF2-40B4-BE49-F238E27FC236}">
                <a16:creationId xmlns:a16="http://schemas.microsoft.com/office/drawing/2014/main" id="{00C77953-2A5E-4D2A-B505-903F72C25DCB}"/>
              </a:ext>
            </a:extLst>
          </p:cNvPr>
          <p:cNvPicPr>
            <a:picLocks noChangeAspect="1"/>
          </p:cNvPicPr>
          <p:nvPr/>
        </p:nvPicPr>
        <p:blipFill>
          <a:blip r:embed="rId3"/>
          <a:stretch>
            <a:fillRect/>
          </a:stretch>
        </p:blipFill>
        <p:spPr>
          <a:xfrm>
            <a:off x="5292447" y="1338606"/>
            <a:ext cx="6315959" cy="4738270"/>
          </a:xfrm>
          <a:prstGeom prst="rect">
            <a:avLst/>
          </a:prstGeom>
        </p:spPr>
      </p:pic>
    </p:spTree>
    <p:extLst>
      <p:ext uri="{BB962C8B-B14F-4D97-AF65-F5344CB8AC3E}">
        <p14:creationId xmlns:p14="http://schemas.microsoft.com/office/powerpoint/2010/main" val="126733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656B0-84F5-4BF2-AC51-924E4719DCA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46DFCD5-5DE7-4373-BD12-C2F7CCFC52C5}"/>
              </a:ext>
            </a:extLst>
          </p:cNvPr>
          <p:cNvSpPr>
            <a:spLocks noGrp="1"/>
          </p:cNvSpPr>
          <p:nvPr>
            <p:ph idx="1"/>
          </p:nvPr>
        </p:nvSpPr>
        <p:spPr/>
        <p:txBody>
          <a:bodyPr>
            <a:normAutofit/>
          </a:bodyPr>
          <a:lstStyle/>
          <a:p>
            <a:pPr>
              <a:buFont typeface="Arial" panose="020B0604020202020204" pitchFamily="34" charset="0"/>
              <a:buChar char="•"/>
            </a:pPr>
            <a:r>
              <a:rPr lang="en-IN" dirty="0"/>
              <a:t>Grapes are one of the most widely used Fruits in the world, since it is almost used in many products such as Jam, wine and other food Products. </a:t>
            </a:r>
          </a:p>
          <a:p>
            <a:pPr>
              <a:buFont typeface="Arial" panose="020B0604020202020204" pitchFamily="34" charset="0"/>
              <a:buChar char="•"/>
            </a:pPr>
            <a:r>
              <a:rPr lang="en-IN" dirty="0"/>
              <a:t>Hence Disease Classification is very important these days, as it takes a lot of manual time and effort, and is a prominent factor in deciding whether the Grape crop is spoilt or not. </a:t>
            </a:r>
          </a:p>
          <a:p>
            <a:pPr>
              <a:buFont typeface="Arial" panose="020B0604020202020204" pitchFamily="34" charset="0"/>
              <a:buChar char="•"/>
            </a:pPr>
            <a:r>
              <a:rPr lang="en-IN" dirty="0"/>
              <a:t>This project deals with the exploring various models on the grape disease detection and classification using the different machine learning models.</a:t>
            </a:r>
          </a:p>
          <a:p>
            <a:pPr>
              <a:buFont typeface="Arial" panose="020B0604020202020204" pitchFamily="34" charset="0"/>
              <a:buChar char="•"/>
            </a:pPr>
            <a:r>
              <a:rPr lang="en-IN" dirty="0"/>
              <a:t>Project work aims at developing the model which is able to cover even the images taken in different complexions so that the Classification is more dynamic and will suffice for many variations. </a:t>
            </a:r>
          </a:p>
          <a:p>
            <a:pPr marL="457200" indent="-457200">
              <a:buFont typeface="+mj-lt"/>
              <a:buAutoNum type="arabicPeriod"/>
            </a:pPr>
            <a:endParaRPr lang="en-IN" dirty="0"/>
          </a:p>
        </p:txBody>
      </p:sp>
    </p:spTree>
    <p:extLst>
      <p:ext uri="{BB962C8B-B14F-4D97-AF65-F5344CB8AC3E}">
        <p14:creationId xmlns:p14="http://schemas.microsoft.com/office/powerpoint/2010/main" val="102854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D021A-7538-445D-96EA-49B3AB377875}"/>
              </a:ext>
            </a:extLst>
          </p:cNvPr>
          <p:cNvPicPr>
            <a:picLocks noChangeAspect="1"/>
          </p:cNvPicPr>
          <p:nvPr/>
        </p:nvPicPr>
        <p:blipFill>
          <a:blip r:embed="rId2"/>
          <a:stretch>
            <a:fillRect/>
          </a:stretch>
        </p:blipFill>
        <p:spPr>
          <a:xfrm>
            <a:off x="1990458" y="797851"/>
            <a:ext cx="8456179" cy="5262298"/>
          </a:xfrm>
          <a:prstGeom prst="rect">
            <a:avLst/>
          </a:prstGeom>
        </p:spPr>
      </p:pic>
    </p:spTree>
    <p:extLst>
      <p:ext uri="{BB962C8B-B14F-4D97-AF65-F5344CB8AC3E}">
        <p14:creationId xmlns:p14="http://schemas.microsoft.com/office/powerpoint/2010/main" val="145372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F02C5-83A7-44B1-BC1C-6545B8FA7BC3}"/>
              </a:ext>
            </a:extLst>
          </p:cNvPr>
          <p:cNvSpPr>
            <a:spLocks noGrp="1"/>
          </p:cNvSpPr>
          <p:nvPr>
            <p:ph type="title"/>
          </p:nvPr>
        </p:nvSpPr>
        <p:spPr>
          <a:xfrm>
            <a:off x="752749" y="1278903"/>
            <a:ext cx="8596668" cy="1320800"/>
          </a:xfrm>
        </p:spPr>
        <p:txBody>
          <a:bodyPr/>
          <a:lstStyle/>
          <a:p>
            <a:r>
              <a:rPr lang="en-IN" dirty="0"/>
              <a:t>Advantages of VGG16 CNN	</a:t>
            </a:r>
          </a:p>
        </p:txBody>
      </p:sp>
      <p:sp>
        <p:nvSpPr>
          <p:cNvPr id="3" name="Content Placeholder 2">
            <a:extLst>
              <a:ext uri="{FF2B5EF4-FFF2-40B4-BE49-F238E27FC236}">
                <a16:creationId xmlns:a16="http://schemas.microsoft.com/office/drawing/2014/main" id="{12945C45-8090-45F0-951F-8525F0C3EEE7}"/>
              </a:ext>
            </a:extLst>
          </p:cNvPr>
          <p:cNvSpPr>
            <a:spLocks noGrp="1"/>
          </p:cNvSpPr>
          <p:nvPr>
            <p:ph idx="1"/>
          </p:nvPr>
        </p:nvSpPr>
        <p:spPr>
          <a:xfrm>
            <a:off x="583066" y="2679064"/>
            <a:ext cx="8596668" cy="3880773"/>
          </a:xfrm>
        </p:spPr>
        <p:txBody>
          <a:bodyPr/>
          <a:lstStyle/>
          <a:p>
            <a:pPr fontAlgn="base"/>
            <a:r>
              <a:rPr lang="en-US" dirty="0"/>
              <a:t>The 2 convolutions are stacked together before sending to pooling, hence increasing the non linearity by adding two rectilinear unit activation functions, thereby increasing accuracy in prediction</a:t>
            </a:r>
          </a:p>
          <a:p>
            <a:pPr fontAlgn="base"/>
            <a:r>
              <a:rPr lang="en-US" dirty="0"/>
              <a:t>It is a simple model and can be easily interpreted</a:t>
            </a:r>
          </a:p>
          <a:p>
            <a:pPr fontAlgn="base"/>
            <a:r>
              <a:rPr lang="en-US" dirty="0"/>
              <a:t>Achieves high accuracy since it computes many parameters.</a:t>
            </a:r>
          </a:p>
          <a:p>
            <a:endParaRPr lang="en-IN" dirty="0"/>
          </a:p>
        </p:txBody>
      </p:sp>
    </p:spTree>
    <p:extLst>
      <p:ext uri="{BB962C8B-B14F-4D97-AF65-F5344CB8AC3E}">
        <p14:creationId xmlns:p14="http://schemas.microsoft.com/office/powerpoint/2010/main" val="154177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C551-27BA-4D21-8A96-1720B5AAAA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Random Forest Model-Classification</a:t>
            </a:r>
            <a:endParaRPr lang="en-US" dirty="0"/>
          </a:p>
        </p:txBody>
      </p:sp>
      <p:sp>
        <p:nvSpPr>
          <p:cNvPr id="3" name="Content Placeholder 2">
            <a:extLst>
              <a:ext uri="{FF2B5EF4-FFF2-40B4-BE49-F238E27FC236}">
                <a16:creationId xmlns:a16="http://schemas.microsoft.com/office/drawing/2014/main" id="{23BEF6B5-59BB-4636-91FA-7B46FC448BA1}"/>
              </a:ext>
            </a:extLst>
          </p:cNvPr>
          <p:cNvSpPr>
            <a:spLocks noGrp="1"/>
          </p:cNvSpPr>
          <p:nvPr>
            <p:ph idx="1"/>
          </p:nvPr>
        </p:nvSpPr>
        <p:spPr/>
        <p:txBody>
          <a:bodyPr/>
          <a:lstStyle/>
          <a:p>
            <a:r>
              <a:rPr lang="en-US" dirty="0">
                <a:latin typeface="Trebuchet MS (body)"/>
                <a:cs typeface="Times New Roman" panose="02020603050405020304" pitchFamily="18" charset="0"/>
              </a:rPr>
              <a:t>Random forest  is a classification algorithm which consists of many uncorrelated decision trees, each tree classifies the data and the one with majority of the votes for the classification becomes the prediction of the model.</a:t>
            </a:r>
          </a:p>
          <a:p>
            <a:r>
              <a:rPr lang="en-US" dirty="0">
                <a:latin typeface="Trebuchet MS (body)"/>
                <a:cs typeface="Times New Roman" panose="02020603050405020304" pitchFamily="18" charset="0"/>
              </a:rPr>
              <a:t>It uses bagging and feature randomness.</a:t>
            </a:r>
          </a:p>
          <a:p>
            <a:r>
              <a:rPr lang="en-US" dirty="0">
                <a:latin typeface="Trebuchet MS (body)"/>
                <a:cs typeface="Times New Roman" panose="02020603050405020304" pitchFamily="18" charset="0"/>
              </a:rPr>
              <a:t>Bagging is the process of providing random sample of size N with replacement.</a:t>
            </a:r>
          </a:p>
          <a:p>
            <a:r>
              <a:rPr lang="en-US" dirty="0">
                <a:latin typeface="Trebuchet MS (body)"/>
                <a:cs typeface="Times New Roman" panose="02020603050405020304" pitchFamily="18" charset="0"/>
              </a:rPr>
              <a:t>Feature randomness is allowing a decision tree in a random forest  to select the feature  from a random subset instead of trying to test which feature makes the most accurate split of data.</a:t>
            </a:r>
          </a:p>
          <a:p>
            <a:endParaRPr lang="en-US" dirty="0"/>
          </a:p>
        </p:txBody>
      </p:sp>
    </p:spTree>
    <p:extLst>
      <p:ext uri="{BB962C8B-B14F-4D97-AF65-F5344CB8AC3E}">
        <p14:creationId xmlns:p14="http://schemas.microsoft.com/office/powerpoint/2010/main" val="222121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6B8C-E62B-49E1-A1AA-9C5784E87F1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Why Random forest classifier?</a:t>
            </a:r>
            <a:endParaRPr lang="en-US" dirty="0"/>
          </a:p>
        </p:txBody>
      </p:sp>
      <p:sp>
        <p:nvSpPr>
          <p:cNvPr id="3" name="Content Placeholder 2">
            <a:extLst>
              <a:ext uri="{FF2B5EF4-FFF2-40B4-BE49-F238E27FC236}">
                <a16:creationId xmlns:a16="http://schemas.microsoft.com/office/drawing/2014/main" id="{C95197FB-2B91-4899-A2B2-7C706165CBFC}"/>
              </a:ext>
            </a:extLst>
          </p:cNvPr>
          <p:cNvSpPr>
            <a:spLocks noGrp="1"/>
          </p:cNvSpPr>
          <p:nvPr>
            <p:ph idx="1"/>
          </p:nvPr>
        </p:nvSpPr>
        <p:spPr>
          <a:xfrm>
            <a:off x="762175" y="1488613"/>
            <a:ext cx="8596668" cy="3880773"/>
          </a:xfrm>
        </p:spPr>
        <p:txBody>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decision formed from considering many uncorrelated decision trees classification always produces accurate predictions on the whole compared to any individual model.</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trees have a great feature to protect themselves from individual errors, some trees may be wrong and some of them may be right in prediction but as a group they are able to move in the correct direction, hence covering all the possible cases and approaching to an accurate prediction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random forest classifier algorithm is very simple enough to get trained and can still produce accurate predictions.</a:t>
            </a:r>
          </a:p>
          <a:p>
            <a:endParaRPr lang="en-US" dirty="0"/>
          </a:p>
        </p:txBody>
      </p:sp>
      <p:pic>
        <p:nvPicPr>
          <p:cNvPr id="4" name="Picture 3">
            <a:extLst>
              <a:ext uri="{FF2B5EF4-FFF2-40B4-BE49-F238E27FC236}">
                <a16:creationId xmlns:a16="http://schemas.microsoft.com/office/drawing/2014/main" id="{454CC6D3-3E89-4649-84E0-2F53BEFC9305}"/>
              </a:ext>
            </a:extLst>
          </p:cNvPr>
          <p:cNvPicPr>
            <a:picLocks noChangeAspect="1"/>
          </p:cNvPicPr>
          <p:nvPr/>
        </p:nvPicPr>
        <p:blipFill>
          <a:blip r:embed="rId2"/>
          <a:stretch>
            <a:fillRect/>
          </a:stretch>
        </p:blipFill>
        <p:spPr>
          <a:xfrm>
            <a:off x="3114825" y="4240817"/>
            <a:ext cx="4460883" cy="2007582"/>
          </a:xfrm>
          <a:prstGeom prst="rect">
            <a:avLst/>
          </a:prstGeom>
        </p:spPr>
      </p:pic>
    </p:spTree>
    <p:extLst>
      <p:ext uri="{BB962C8B-B14F-4D97-AF65-F5344CB8AC3E}">
        <p14:creationId xmlns:p14="http://schemas.microsoft.com/office/powerpoint/2010/main" val="1143589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0203-A07C-4F65-B810-B676E130A286}"/>
              </a:ext>
            </a:extLst>
          </p:cNvPr>
          <p:cNvSpPr>
            <a:spLocks noGrp="1"/>
          </p:cNvSpPr>
          <p:nvPr>
            <p:ph type="title"/>
          </p:nvPr>
        </p:nvSpPr>
        <p:spPr>
          <a:xfrm>
            <a:off x="1676575" y="609600"/>
            <a:ext cx="8596668" cy="680204"/>
          </a:xfrm>
        </p:spPr>
        <p:txBody>
          <a:bodyPr>
            <a:normAutofit/>
          </a:bodyPr>
          <a:lstStyle/>
          <a:p>
            <a:r>
              <a:rPr lang="en-IN" sz="2800" dirty="0"/>
              <a:t>Experimental Results: Random Forest Model</a:t>
            </a:r>
          </a:p>
        </p:txBody>
      </p:sp>
      <p:pic>
        <p:nvPicPr>
          <p:cNvPr id="5" name="Content Placeholder 4">
            <a:extLst>
              <a:ext uri="{FF2B5EF4-FFF2-40B4-BE49-F238E27FC236}">
                <a16:creationId xmlns:a16="http://schemas.microsoft.com/office/drawing/2014/main" id="{5ED40C9C-D452-44E7-B143-E36635397838}"/>
              </a:ext>
            </a:extLst>
          </p:cNvPr>
          <p:cNvPicPr>
            <a:picLocks noGrp="1" noChangeAspect="1"/>
          </p:cNvPicPr>
          <p:nvPr>
            <p:ph idx="1"/>
          </p:nvPr>
        </p:nvPicPr>
        <p:blipFill>
          <a:blip r:embed="rId2"/>
          <a:stretch>
            <a:fillRect/>
          </a:stretch>
        </p:blipFill>
        <p:spPr>
          <a:xfrm>
            <a:off x="171882" y="1420058"/>
            <a:ext cx="5492232" cy="4017883"/>
          </a:xfrm>
        </p:spPr>
      </p:pic>
      <p:pic>
        <p:nvPicPr>
          <p:cNvPr id="4" name="Content Placeholder 4">
            <a:extLst>
              <a:ext uri="{FF2B5EF4-FFF2-40B4-BE49-F238E27FC236}">
                <a16:creationId xmlns:a16="http://schemas.microsoft.com/office/drawing/2014/main" id="{670D4216-DD04-4617-80B8-75CFF35368DC}"/>
              </a:ext>
            </a:extLst>
          </p:cNvPr>
          <p:cNvPicPr>
            <a:picLocks noChangeAspect="1"/>
          </p:cNvPicPr>
          <p:nvPr/>
        </p:nvPicPr>
        <p:blipFill>
          <a:blip r:embed="rId3"/>
          <a:stretch>
            <a:fillRect/>
          </a:stretch>
        </p:blipFill>
        <p:spPr>
          <a:xfrm>
            <a:off x="5388257" y="1801008"/>
            <a:ext cx="6243702" cy="3072817"/>
          </a:xfrm>
          <a:prstGeom prst="rect">
            <a:avLst/>
          </a:prstGeom>
        </p:spPr>
      </p:pic>
    </p:spTree>
    <p:extLst>
      <p:ext uri="{BB962C8B-B14F-4D97-AF65-F5344CB8AC3E}">
        <p14:creationId xmlns:p14="http://schemas.microsoft.com/office/powerpoint/2010/main" val="4126635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E43F-C27C-4963-A3BA-3D1796F66336}"/>
              </a:ext>
            </a:extLst>
          </p:cNvPr>
          <p:cNvSpPr>
            <a:spLocks noGrp="1"/>
          </p:cNvSpPr>
          <p:nvPr>
            <p:ph type="title"/>
          </p:nvPr>
        </p:nvSpPr>
        <p:spPr/>
        <p:txBody>
          <a:bodyPr/>
          <a:lstStyle/>
          <a:p>
            <a:r>
              <a:rPr lang="en-IN" dirty="0"/>
              <a:t>ROC – AUC and Tree Visualization</a:t>
            </a:r>
          </a:p>
        </p:txBody>
      </p:sp>
      <p:pic>
        <p:nvPicPr>
          <p:cNvPr id="1034" name="Picture 10">
            <a:extLst>
              <a:ext uri="{FF2B5EF4-FFF2-40B4-BE49-F238E27FC236}">
                <a16:creationId xmlns:a16="http://schemas.microsoft.com/office/drawing/2014/main" id="{BB26B5D3-A2A2-4BB0-95CF-452C4AA4D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450" y="1516458"/>
            <a:ext cx="4188690" cy="34111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2E2779-E57A-435B-97B7-BB29A9D99DC9}"/>
              </a:ext>
            </a:extLst>
          </p:cNvPr>
          <p:cNvPicPr>
            <a:picLocks noChangeAspect="1"/>
          </p:cNvPicPr>
          <p:nvPr/>
        </p:nvPicPr>
        <p:blipFill>
          <a:blip r:embed="rId3"/>
          <a:stretch>
            <a:fillRect/>
          </a:stretch>
        </p:blipFill>
        <p:spPr>
          <a:xfrm>
            <a:off x="0" y="5406189"/>
            <a:ext cx="12192000" cy="548837"/>
          </a:xfrm>
          <a:prstGeom prst="rect">
            <a:avLst/>
          </a:prstGeom>
        </p:spPr>
      </p:pic>
      <p:sp>
        <p:nvSpPr>
          <p:cNvPr id="5" name="TextBox 4">
            <a:extLst>
              <a:ext uri="{FF2B5EF4-FFF2-40B4-BE49-F238E27FC236}">
                <a16:creationId xmlns:a16="http://schemas.microsoft.com/office/drawing/2014/main" id="{FB13D8BB-F4FA-4287-9F57-49893192F330}"/>
              </a:ext>
            </a:extLst>
          </p:cNvPr>
          <p:cNvSpPr txBox="1"/>
          <p:nvPr/>
        </p:nvSpPr>
        <p:spPr>
          <a:xfrm>
            <a:off x="7141045" y="4927601"/>
            <a:ext cx="3007811" cy="369332"/>
          </a:xfrm>
          <a:prstGeom prst="rect">
            <a:avLst/>
          </a:prstGeom>
          <a:noFill/>
        </p:spPr>
        <p:txBody>
          <a:bodyPr wrap="none" rtlCol="0">
            <a:spAutoFit/>
          </a:bodyPr>
          <a:lstStyle/>
          <a:p>
            <a:r>
              <a:rPr lang="en-IN" dirty="0"/>
              <a:t>Tree using </a:t>
            </a:r>
            <a:r>
              <a:rPr lang="en-IN" dirty="0" err="1"/>
              <a:t>Graphviz</a:t>
            </a:r>
            <a:r>
              <a:rPr lang="en-IN" dirty="0"/>
              <a:t> Library</a:t>
            </a:r>
          </a:p>
        </p:txBody>
      </p:sp>
    </p:spTree>
    <p:extLst>
      <p:ext uri="{BB962C8B-B14F-4D97-AF65-F5344CB8AC3E}">
        <p14:creationId xmlns:p14="http://schemas.microsoft.com/office/powerpoint/2010/main" val="1275077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60FD-5C4C-48EB-B9B8-14BC53969706}"/>
              </a:ext>
            </a:extLst>
          </p:cNvPr>
          <p:cNvSpPr>
            <a:spLocks noGrp="1"/>
          </p:cNvSpPr>
          <p:nvPr>
            <p:ph type="title"/>
          </p:nvPr>
        </p:nvSpPr>
        <p:spPr/>
        <p:txBody>
          <a:bodyPr/>
          <a:lstStyle/>
          <a:p>
            <a:r>
              <a:rPr lang="en-US" dirty="0"/>
              <a:t>SUPPORT VECTOR MACHINE</a:t>
            </a:r>
          </a:p>
        </p:txBody>
      </p:sp>
      <p:sp>
        <p:nvSpPr>
          <p:cNvPr id="3" name="Content Placeholder 2">
            <a:extLst>
              <a:ext uri="{FF2B5EF4-FFF2-40B4-BE49-F238E27FC236}">
                <a16:creationId xmlns:a16="http://schemas.microsoft.com/office/drawing/2014/main" id="{59A59F89-F736-4549-9CA9-8245204E4080}"/>
              </a:ext>
            </a:extLst>
          </p:cNvPr>
          <p:cNvSpPr>
            <a:spLocks noGrp="1"/>
          </p:cNvSpPr>
          <p:nvPr>
            <p:ph idx="1"/>
          </p:nvPr>
        </p:nvSpPr>
        <p:spPr/>
        <p:txBody>
          <a:bodyPr>
            <a:normAutofit fontScale="92500" lnSpcReduction="20000"/>
          </a:bodyPr>
          <a:lstStyle/>
          <a:p>
            <a:pPr marL="0" lvl="0" indent="0">
              <a:spcBef>
                <a:spcPts val="0"/>
              </a:spcBef>
              <a:buClrTx/>
              <a:buSzTx/>
              <a:buNone/>
              <a:defRPr/>
            </a:pPr>
            <a:endParaRPr lang="en-US" sz="1900" dirty="0">
              <a:solidFill>
                <a:srgbClr val="000000"/>
              </a:solidFill>
              <a:latin typeface="Trebuchet MS (body)"/>
            </a:endParaRPr>
          </a:p>
          <a:p>
            <a:pPr marL="0" lvl="0" indent="0">
              <a:spcBef>
                <a:spcPts val="0"/>
              </a:spcBef>
              <a:buClrTx/>
              <a:buSzTx/>
              <a:buNone/>
              <a:defRPr/>
            </a:pPr>
            <a:r>
              <a:rPr lang="en-US" sz="1900" dirty="0">
                <a:solidFill>
                  <a:srgbClr val="000000"/>
                </a:solidFill>
                <a:latin typeface="Trebuchet MS (body)"/>
              </a:rPr>
              <a:t>SVM:   Supervised leaning method for classification and regression</a:t>
            </a:r>
          </a:p>
          <a:p>
            <a:pPr marL="0" lvl="0" indent="0">
              <a:spcBef>
                <a:spcPts val="0"/>
              </a:spcBef>
              <a:buClrTx/>
              <a:buSzTx/>
              <a:buNone/>
              <a:defRPr/>
            </a:pPr>
            <a:endParaRPr lang="en-US" sz="1900" dirty="0">
              <a:solidFill>
                <a:srgbClr val="000000"/>
              </a:solidFill>
              <a:latin typeface="Trebuchet MS (body)"/>
            </a:endParaRPr>
          </a:p>
          <a:p>
            <a:pPr marL="0" lvl="0" indent="0">
              <a:spcBef>
                <a:spcPts val="0"/>
              </a:spcBef>
              <a:buClrTx/>
              <a:buSzTx/>
              <a:buNone/>
              <a:defRPr/>
            </a:pPr>
            <a:r>
              <a:rPr lang="en-US" sz="1900" dirty="0">
                <a:solidFill>
                  <a:srgbClr val="000000"/>
                </a:solidFill>
                <a:latin typeface="Trebuchet MS (body)"/>
              </a:rPr>
              <a:t>it finds a hyperplane in N dimensional space that distinctly classifies the data points. hyperplane must be the </a:t>
            </a:r>
          </a:p>
          <a:p>
            <a:pPr marL="0" lvl="0" indent="0">
              <a:spcBef>
                <a:spcPts val="0"/>
              </a:spcBef>
              <a:buClrTx/>
              <a:buSzTx/>
              <a:buNone/>
              <a:defRPr/>
            </a:pPr>
            <a:r>
              <a:rPr lang="en-US" sz="1900" dirty="0">
                <a:solidFill>
                  <a:srgbClr val="000000"/>
                </a:solidFill>
                <a:latin typeface="Trebuchet MS (body)"/>
              </a:rPr>
              <a:t>one which has maximum distance from support vectors.</a:t>
            </a:r>
          </a:p>
          <a:p>
            <a:pPr marL="0" lvl="0" indent="0">
              <a:spcBef>
                <a:spcPts val="0"/>
              </a:spcBef>
              <a:buClrTx/>
              <a:buSzTx/>
              <a:buNone/>
              <a:defRPr/>
            </a:pPr>
            <a:endParaRPr lang="en-US" sz="1900" dirty="0">
              <a:solidFill>
                <a:srgbClr val="000000"/>
              </a:solidFill>
              <a:latin typeface="Trebuchet MS (body)"/>
            </a:endParaRPr>
          </a:p>
          <a:p>
            <a:pPr marL="0" lvl="0" indent="0">
              <a:lnSpc>
                <a:spcPct val="90000"/>
              </a:lnSpc>
              <a:spcBef>
                <a:spcPts val="0"/>
              </a:spcBef>
              <a:buClrTx/>
              <a:buSzTx/>
              <a:buNone/>
              <a:defRPr/>
            </a:pPr>
            <a:r>
              <a:rPr lang="en-US" sz="1900" dirty="0">
                <a:solidFill>
                  <a:srgbClr val="404040"/>
                </a:solidFill>
                <a:latin typeface="Trebuchet MS (body)"/>
              </a:rPr>
              <a:t>For non-linear data It uses kernel function  to project data  into high dimensional space and makes it linearly separable.</a:t>
            </a:r>
          </a:p>
          <a:p>
            <a:pPr marL="0" lvl="0" indent="0">
              <a:lnSpc>
                <a:spcPct val="90000"/>
              </a:lnSpc>
              <a:spcBef>
                <a:spcPts val="0"/>
              </a:spcBef>
              <a:buClrTx/>
              <a:buSzTx/>
              <a:buNone/>
              <a:defRPr/>
            </a:pPr>
            <a:r>
              <a:rPr lang="en-US" sz="1900" b="1" u="sng" dirty="0">
                <a:solidFill>
                  <a:srgbClr val="404040"/>
                </a:solidFill>
                <a:latin typeface="Trebuchet MS (body)"/>
              </a:rPr>
              <a:t>Linear kernel</a:t>
            </a:r>
            <a:r>
              <a:rPr lang="en-US" sz="1900" dirty="0">
                <a:solidFill>
                  <a:srgbClr val="404040"/>
                </a:solidFill>
                <a:latin typeface="Trebuchet MS (body)"/>
              </a:rPr>
              <a:t>: given by product of two vectors</a:t>
            </a:r>
          </a:p>
          <a:p>
            <a:pPr marL="0" lvl="0" indent="0">
              <a:lnSpc>
                <a:spcPct val="90000"/>
              </a:lnSpc>
              <a:spcBef>
                <a:spcPts val="0"/>
              </a:spcBef>
              <a:buClrTx/>
              <a:buSzTx/>
              <a:buNone/>
              <a:defRPr/>
            </a:pPr>
            <a:r>
              <a:rPr lang="en-US" sz="1900" dirty="0">
                <a:solidFill>
                  <a:srgbClr val="404040"/>
                </a:solidFill>
                <a:latin typeface="Trebuchet MS (body)"/>
              </a:rPr>
              <a:t>K(x, xi) = sum(x * xi)</a:t>
            </a:r>
          </a:p>
          <a:p>
            <a:pPr marL="0" lvl="0" indent="0">
              <a:lnSpc>
                <a:spcPct val="90000"/>
              </a:lnSpc>
              <a:spcBef>
                <a:spcPts val="0"/>
              </a:spcBef>
              <a:buClrTx/>
              <a:buSzTx/>
              <a:buNone/>
              <a:defRPr/>
            </a:pPr>
            <a:endParaRPr lang="en-US" sz="1900" dirty="0">
              <a:solidFill>
                <a:srgbClr val="404040"/>
              </a:solidFill>
              <a:latin typeface="Trebuchet MS (body)"/>
            </a:endParaRPr>
          </a:p>
          <a:p>
            <a:pPr marL="0" lvl="0" indent="0">
              <a:lnSpc>
                <a:spcPct val="90000"/>
              </a:lnSpc>
              <a:spcBef>
                <a:spcPts val="0"/>
              </a:spcBef>
              <a:buClrTx/>
              <a:buSzTx/>
              <a:buNone/>
              <a:defRPr/>
            </a:pPr>
            <a:r>
              <a:rPr lang="en-US" sz="1900" b="1" dirty="0">
                <a:solidFill>
                  <a:srgbClr val="404040"/>
                </a:solidFill>
                <a:latin typeface="Trebuchet MS (body)"/>
              </a:rPr>
              <a:t>Polynomial kernel</a:t>
            </a:r>
            <a:r>
              <a:rPr lang="en-US" sz="1900" dirty="0">
                <a:solidFill>
                  <a:srgbClr val="404040"/>
                </a:solidFill>
                <a:latin typeface="Trebuchet MS (body)"/>
              </a:rPr>
              <a:t>: it can distinguish curved or non-linear input space</a:t>
            </a:r>
          </a:p>
          <a:p>
            <a:pPr marL="0" lvl="0" indent="0">
              <a:lnSpc>
                <a:spcPct val="90000"/>
              </a:lnSpc>
              <a:spcBef>
                <a:spcPts val="0"/>
              </a:spcBef>
              <a:buClrTx/>
              <a:buSzTx/>
              <a:buNone/>
              <a:defRPr/>
            </a:pPr>
            <a:r>
              <a:rPr lang="en-US" sz="1900" dirty="0">
                <a:solidFill>
                  <a:srgbClr val="404040"/>
                </a:solidFill>
                <a:latin typeface="Trebuchet MS (body)"/>
              </a:rPr>
              <a:t>K(x , xi) = 1 + sum(x * xi)^d     d=degree of polynomial</a:t>
            </a:r>
          </a:p>
          <a:p>
            <a:pPr marL="0" lvl="0" indent="0">
              <a:lnSpc>
                <a:spcPct val="90000"/>
              </a:lnSpc>
              <a:spcBef>
                <a:spcPts val="0"/>
              </a:spcBef>
              <a:buClrTx/>
              <a:buSzTx/>
              <a:buNone/>
              <a:defRPr/>
            </a:pPr>
            <a:endParaRPr lang="en-US" sz="1900" dirty="0">
              <a:solidFill>
                <a:srgbClr val="404040"/>
              </a:solidFill>
              <a:latin typeface="Trebuchet MS (body)"/>
            </a:endParaRPr>
          </a:p>
          <a:p>
            <a:pPr marL="0" lvl="0" indent="0">
              <a:lnSpc>
                <a:spcPct val="90000"/>
              </a:lnSpc>
              <a:spcBef>
                <a:spcPts val="0"/>
              </a:spcBef>
              <a:buClrTx/>
              <a:buSzTx/>
              <a:buNone/>
              <a:defRPr/>
            </a:pPr>
            <a:r>
              <a:rPr lang="en-US" sz="1900" dirty="0">
                <a:solidFill>
                  <a:srgbClr val="404040"/>
                </a:solidFill>
                <a:latin typeface="Trebuchet MS (body)"/>
              </a:rPr>
              <a:t> </a:t>
            </a:r>
            <a:r>
              <a:rPr lang="en-US" sz="1900" b="1" dirty="0">
                <a:solidFill>
                  <a:srgbClr val="404040"/>
                </a:solidFill>
                <a:latin typeface="Trebuchet MS (body)"/>
              </a:rPr>
              <a:t>Radial Basis function kernel</a:t>
            </a:r>
            <a:r>
              <a:rPr lang="en-US" sz="1900" dirty="0">
                <a:solidFill>
                  <a:srgbClr val="404040"/>
                </a:solidFill>
                <a:latin typeface="Trebuchet MS (body)"/>
              </a:rPr>
              <a:t>: it maps input space in infinite dimensional space</a:t>
            </a:r>
          </a:p>
          <a:p>
            <a:pPr marL="0" lvl="0" indent="0">
              <a:lnSpc>
                <a:spcPct val="90000"/>
              </a:lnSpc>
              <a:spcBef>
                <a:spcPts val="0"/>
              </a:spcBef>
              <a:buClrTx/>
              <a:buSzTx/>
              <a:buNone/>
              <a:defRPr/>
            </a:pPr>
            <a:r>
              <a:rPr lang="en-US" sz="1900" dirty="0">
                <a:solidFill>
                  <a:srgbClr val="404040"/>
                </a:solidFill>
                <a:latin typeface="Trebuchet MS (body)"/>
              </a:rPr>
              <a:t>K(x , xi) = exp(-gamma * sum((x – xi^2))</a:t>
            </a:r>
          </a:p>
          <a:p>
            <a:pPr marL="0" lvl="0" indent="0">
              <a:lnSpc>
                <a:spcPct val="90000"/>
              </a:lnSpc>
              <a:spcBef>
                <a:spcPts val="0"/>
              </a:spcBef>
              <a:buClrTx/>
              <a:buSzTx/>
              <a:buNone/>
              <a:defRPr/>
            </a:pPr>
            <a:r>
              <a:rPr lang="en-US" sz="1900" dirty="0">
                <a:solidFill>
                  <a:srgbClr val="404040"/>
                </a:solidFill>
                <a:latin typeface="Trebuchet MS (body)"/>
              </a:rPr>
              <a:t> gamma ranges 0-1</a:t>
            </a:r>
          </a:p>
          <a:p>
            <a:endParaRPr lang="en-US" dirty="0"/>
          </a:p>
        </p:txBody>
      </p:sp>
    </p:spTree>
    <p:extLst>
      <p:ext uri="{BB962C8B-B14F-4D97-AF65-F5344CB8AC3E}">
        <p14:creationId xmlns:p14="http://schemas.microsoft.com/office/powerpoint/2010/main" val="180103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3B395B-6E34-CA40-949B-F27AC3D62DF0}"/>
              </a:ext>
            </a:extLst>
          </p:cNvPr>
          <p:cNvSpPr/>
          <p:nvPr/>
        </p:nvSpPr>
        <p:spPr>
          <a:xfrm>
            <a:off x="552096" y="1255860"/>
            <a:ext cx="9235894" cy="37989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
                <a:srgbClr val="BD582C"/>
              </a:buClr>
              <a:buSzTx/>
              <a:buFontTx/>
              <a:buNone/>
              <a:tabLst/>
              <a:defRPr/>
            </a:pPr>
            <a:endParaRPr kumimoji="0" lang="en-US" sz="1800" b="0" i="0" u="none" strike="noStrike" kern="1200" cap="none" spc="0" normalizeH="0" baseline="0" noProof="0" dirty="0">
              <a:ln>
                <a:noFill/>
              </a:ln>
              <a:solidFill>
                <a:srgbClr val="404040"/>
              </a:solidFill>
              <a:effectLst/>
              <a:uLnTx/>
              <a:uFillTx/>
              <a:latin typeface="+mj-lt"/>
              <a:ea typeface="+mn-ea"/>
              <a:cs typeface="+mn-cs"/>
            </a:endParaRPr>
          </a:p>
          <a:p>
            <a:pPr marL="0" marR="0" lvl="0" indent="-228600" algn="l" defTabSz="914400" rtl="0" eaLnBrk="1" fontAlgn="auto" latinLnBrk="0" hangingPunct="1">
              <a:lnSpc>
                <a:spcPct val="90000"/>
              </a:lnSpc>
              <a:spcBef>
                <a:spcPts val="1000"/>
              </a:spcBef>
              <a:spcAft>
                <a:spcPts val="0"/>
              </a:spcAft>
              <a:buClr>
                <a:srgbClr val="BD582C"/>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404040"/>
              </a:solidFill>
              <a:effectLst/>
              <a:uLnTx/>
              <a:uFillTx/>
              <a:latin typeface="+mj-lt"/>
              <a:ea typeface="+mn-ea"/>
              <a:cs typeface="+mn-cs"/>
            </a:endParaRPr>
          </a:p>
          <a:p>
            <a:pPr marL="400050" marR="0" lvl="0" indent="-285750" algn="l" defTabSz="914400" rtl="0" eaLnBrk="1" fontAlgn="auto" latinLnBrk="0" hangingPunct="1">
              <a:lnSpc>
                <a:spcPct val="90000"/>
              </a:lnSpc>
              <a:spcBef>
                <a:spcPts val="1000"/>
              </a:spcBef>
              <a:spcAft>
                <a:spcPts val="0"/>
              </a:spcAft>
              <a:buClr>
                <a:srgbClr val="BD582C"/>
              </a:buClr>
              <a:buSzTx/>
              <a:buFont typeface="Wingdings" pitchFamily="2" charset="2"/>
              <a:buChar char="Ø"/>
              <a:tabLst/>
              <a:defRPr/>
            </a:pPr>
            <a:r>
              <a:rPr kumimoji="0" lang="en-US" sz="1800" b="0" i="0" u="none" strike="noStrike" kern="1200" cap="none" spc="0" normalizeH="0" baseline="0" noProof="0" dirty="0">
                <a:ln>
                  <a:noFill/>
                </a:ln>
                <a:solidFill>
                  <a:srgbClr val="404040"/>
                </a:solidFill>
                <a:effectLst/>
                <a:uLnTx/>
                <a:uFillTx/>
                <a:latin typeface="+mj-lt"/>
                <a:ea typeface="+mn-ea"/>
                <a:cs typeface="+mn-cs"/>
              </a:rPr>
              <a:t>SVM tries to finds the “best” margin that separates the classes and this reduces the risk of error on the data</a:t>
            </a:r>
          </a:p>
          <a:p>
            <a:pPr marL="400050" marR="0" lvl="0" indent="-285750" algn="l" defTabSz="914400" rtl="0" eaLnBrk="1" fontAlgn="auto" latinLnBrk="0" hangingPunct="1">
              <a:lnSpc>
                <a:spcPct val="90000"/>
              </a:lnSpc>
              <a:spcBef>
                <a:spcPts val="1000"/>
              </a:spcBef>
              <a:spcAft>
                <a:spcPts val="0"/>
              </a:spcAft>
              <a:buClr>
                <a:srgbClr val="BD582C"/>
              </a:buClr>
              <a:buSzTx/>
              <a:buFont typeface="Wingdings" pitchFamily="2" charset="2"/>
              <a:buChar char="Ø"/>
              <a:tabLst/>
              <a:defRPr/>
            </a:pPr>
            <a:r>
              <a:rPr kumimoji="0" lang="en-US" sz="1800" b="0" i="0" u="none" strike="noStrike" kern="1200" cap="none" spc="0" normalizeH="0" baseline="0" noProof="0" dirty="0">
                <a:ln>
                  <a:noFill/>
                </a:ln>
                <a:solidFill>
                  <a:srgbClr val="404040"/>
                </a:solidFill>
                <a:effectLst/>
                <a:uLnTx/>
                <a:uFillTx/>
                <a:latin typeface="+mj-lt"/>
                <a:ea typeface="+mn-ea"/>
                <a:cs typeface="+mn-cs"/>
              </a:rPr>
              <a:t>Good Generalization properties</a:t>
            </a:r>
          </a:p>
          <a:p>
            <a:pPr marL="400050" marR="0" lvl="0" indent="-285750" algn="l" defTabSz="914400" rtl="0" eaLnBrk="1" fontAlgn="auto" latinLnBrk="0" hangingPunct="1">
              <a:lnSpc>
                <a:spcPct val="90000"/>
              </a:lnSpc>
              <a:spcBef>
                <a:spcPts val="1000"/>
              </a:spcBef>
              <a:spcAft>
                <a:spcPts val="0"/>
              </a:spcAft>
              <a:buClr>
                <a:srgbClr val="BD582C"/>
              </a:buClr>
              <a:buSzTx/>
              <a:buFont typeface="Wingdings" pitchFamily="2" charset="2"/>
              <a:buChar char="Ø"/>
              <a:tabLst/>
              <a:defRPr/>
            </a:pPr>
            <a:r>
              <a:rPr kumimoji="0" lang="en-US" sz="1800" b="0" i="0" u="none" strike="noStrike" kern="1200" cap="none" spc="0" normalizeH="0" baseline="0" noProof="0" dirty="0">
                <a:ln>
                  <a:noFill/>
                </a:ln>
                <a:solidFill>
                  <a:srgbClr val="404040"/>
                </a:solidFill>
                <a:effectLst/>
                <a:uLnTx/>
                <a:uFillTx/>
                <a:latin typeface="+mj-lt"/>
                <a:ea typeface="+mn-ea"/>
                <a:cs typeface="+mn-cs"/>
              </a:rPr>
              <a:t>Can  convert a constrained optimization problem to one that is easier to Solve</a:t>
            </a:r>
          </a:p>
          <a:p>
            <a:pPr marL="400050" marR="0" lvl="0" indent="-285750" algn="l" defTabSz="914400" rtl="0" eaLnBrk="1" fontAlgn="auto" latinLnBrk="0" hangingPunct="1">
              <a:lnSpc>
                <a:spcPct val="90000"/>
              </a:lnSpc>
              <a:spcBef>
                <a:spcPts val="1000"/>
              </a:spcBef>
              <a:spcAft>
                <a:spcPts val="0"/>
              </a:spcAft>
              <a:buClr>
                <a:srgbClr val="BD582C"/>
              </a:buClr>
              <a:buSzTx/>
              <a:buFont typeface="Wingdings" pitchFamily="2" charset="2"/>
              <a:buChar char="Ø"/>
              <a:tabLst/>
              <a:defRPr/>
            </a:pPr>
            <a:r>
              <a:rPr kumimoji="0" lang="en-US" sz="1800" b="0" i="0" u="none" strike="noStrike" kern="1200" cap="none" spc="0" normalizeH="0" baseline="0" noProof="0" dirty="0">
                <a:ln>
                  <a:noFill/>
                </a:ln>
                <a:solidFill>
                  <a:srgbClr val="404040"/>
                </a:solidFill>
                <a:effectLst/>
                <a:uLnTx/>
                <a:uFillTx/>
                <a:latin typeface="+mj-lt"/>
                <a:ea typeface="+mn-ea"/>
                <a:cs typeface="+mn-cs"/>
              </a:rPr>
              <a:t> Effective when number of dimensions is greater than number of samples</a:t>
            </a:r>
          </a:p>
          <a:p>
            <a:pPr marL="400050" marR="0" lvl="0" indent="-285750" algn="l" defTabSz="914400" rtl="0" eaLnBrk="1" fontAlgn="auto" latinLnBrk="0" hangingPunct="1">
              <a:lnSpc>
                <a:spcPct val="90000"/>
              </a:lnSpc>
              <a:spcBef>
                <a:spcPts val="1000"/>
              </a:spcBef>
              <a:spcAft>
                <a:spcPts val="0"/>
              </a:spcAft>
              <a:buClr>
                <a:srgbClr val="BD582C"/>
              </a:buClr>
              <a:buSzTx/>
              <a:buFont typeface="Wingdings" pitchFamily="2" charset="2"/>
              <a:buChar char="Ø"/>
              <a:tabLst/>
              <a:defRPr/>
            </a:pPr>
            <a:r>
              <a:rPr kumimoji="0" lang="en-US" sz="1800" b="0" i="0" u="none" strike="noStrike" kern="1200" cap="none" spc="0" normalizeH="0" baseline="0" noProof="0" dirty="0">
                <a:ln>
                  <a:noFill/>
                </a:ln>
                <a:solidFill>
                  <a:srgbClr val="404040"/>
                </a:solidFill>
                <a:effectLst/>
                <a:uLnTx/>
                <a:uFillTx/>
                <a:latin typeface="+mj-lt"/>
                <a:ea typeface="+mn-ea"/>
                <a:cs typeface="+mn-cs"/>
              </a:rPr>
              <a:t>We can add two kernel function to achieve complex hyperplane</a:t>
            </a:r>
          </a:p>
        </p:txBody>
      </p:sp>
      <p:sp>
        <p:nvSpPr>
          <p:cNvPr id="3" name="Title 1">
            <a:extLst>
              <a:ext uri="{FF2B5EF4-FFF2-40B4-BE49-F238E27FC236}">
                <a16:creationId xmlns:a16="http://schemas.microsoft.com/office/drawing/2014/main" id="{2E4E4DA1-75B2-4D6A-A0BA-ADF9D4513128}"/>
              </a:ext>
            </a:extLst>
          </p:cNvPr>
          <p:cNvSpPr>
            <a:spLocks noGrp="1"/>
          </p:cNvSpPr>
          <p:nvPr>
            <p:ph type="title"/>
          </p:nvPr>
        </p:nvSpPr>
        <p:spPr>
          <a:xfrm>
            <a:off x="1676576" y="595460"/>
            <a:ext cx="8596668" cy="1320800"/>
          </a:xfrm>
        </p:spPr>
        <p:txBody>
          <a:bodyPr/>
          <a:lstStyle/>
          <a:p>
            <a:r>
              <a:rPr lang="en-US" dirty="0"/>
              <a:t>Why SVM?</a:t>
            </a:r>
          </a:p>
        </p:txBody>
      </p:sp>
    </p:spTree>
    <p:extLst>
      <p:ext uri="{BB962C8B-B14F-4D97-AF65-F5344CB8AC3E}">
        <p14:creationId xmlns:p14="http://schemas.microsoft.com/office/powerpoint/2010/main" val="3692773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A0CE-8C8B-4562-80D3-40E20C6AB6ED}"/>
              </a:ext>
            </a:extLst>
          </p:cNvPr>
          <p:cNvSpPr>
            <a:spLocks noGrp="1"/>
          </p:cNvSpPr>
          <p:nvPr>
            <p:ph type="title"/>
          </p:nvPr>
        </p:nvSpPr>
        <p:spPr/>
        <p:txBody>
          <a:bodyPr/>
          <a:lstStyle/>
          <a:p>
            <a:r>
              <a:rPr lang="en-IN" dirty="0"/>
              <a:t>Experimental Results: Support Vector Machine</a:t>
            </a:r>
          </a:p>
        </p:txBody>
      </p:sp>
      <p:pic>
        <p:nvPicPr>
          <p:cNvPr id="4" name="Content Placeholder 4">
            <a:extLst>
              <a:ext uri="{FF2B5EF4-FFF2-40B4-BE49-F238E27FC236}">
                <a16:creationId xmlns:a16="http://schemas.microsoft.com/office/drawing/2014/main" id="{394095C2-D23F-470A-875F-F892DB0872C5}"/>
              </a:ext>
            </a:extLst>
          </p:cNvPr>
          <p:cNvPicPr>
            <a:picLocks noGrp="1" noChangeAspect="1"/>
          </p:cNvPicPr>
          <p:nvPr>
            <p:ph idx="1"/>
          </p:nvPr>
        </p:nvPicPr>
        <p:blipFill>
          <a:blip r:embed="rId2"/>
          <a:stretch>
            <a:fillRect/>
          </a:stretch>
        </p:blipFill>
        <p:spPr>
          <a:xfrm>
            <a:off x="5575523" y="2598654"/>
            <a:ext cx="5118160" cy="2524292"/>
          </a:xfrm>
        </p:spPr>
      </p:pic>
      <p:pic>
        <p:nvPicPr>
          <p:cNvPr id="7" name="Picture 6">
            <a:extLst>
              <a:ext uri="{FF2B5EF4-FFF2-40B4-BE49-F238E27FC236}">
                <a16:creationId xmlns:a16="http://schemas.microsoft.com/office/drawing/2014/main" id="{BBEC59BE-3AD4-4E8C-A48E-5F030CD1D36B}"/>
              </a:ext>
            </a:extLst>
          </p:cNvPr>
          <p:cNvPicPr>
            <a:picLocks noChangeAspect="1"/>
          </p:cNvPicPr>
          <p:nvPr/>
        </p:nvPicPr>
        <p:blipFill>
          <a:blip r:embed="rId3"/>
          <a:stretch>
            <a:fillRect/>
          </a:stretch>
        </p:blipFill>
        <p:spPr>
          <a:xfrm>
            <a:off x="358219" y="2050565"/>
            <a:ext cx="5217304" cy="3997545"/>
          </a:xfrm>
          <a:prstGeom prst="rect">
            <a:avLst/>
          </a:prstGeom>
        </p:spPr>
      </p:pic>
    </p:spTree>
    <p:extLst>
      <p:ext uri="{BB962C8B-B14F-4D97-AF65-F5344CB8AC3E}">
        <p14:creationId xmlns:p14="http://schemas.microsoft.com/office/powerpoint/2010/main" val="430860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AD1258-0C7B-4E46-B544-353FBF145CBA}"/>
              </a:ext>
            </a:extLst>
          </p:cNvPr>
          <p:cNvPicPr>
            <a:picLocks noChangeAspect="1"/>
          </p:cNvPicPr>
          <p:nvPr/>
        </p:nvPicPr>
        <p:blipFill>
          <a:blip r:embed="rId2"/>
          <a:stretch>
            <a:fillRect/>
          </a:stretch>
        </p:blipFill>
        <p:spPr>
          <a:xfrm>
            <a:off x="2980489" y="1659031"/>
            <a:ext cx="4535817" cy="3407959"/>
          </a:xfrm>
          <a:prstGeom prst="rect">
            <a:avLst/>
          </a:prstGeom>
        </p:spPr>
      </p:pic>
      <p:sp>
        <p:nvSpPr>
          <p:cNvPr id="6" name="TextBox 5">
            <a:extLst>
              <a:ext uri="{FF2B5EF4-FFF2-40B4-BE49-F238E27FC236}">
                <a16:creationId xmlns:a16="http://schemas.microsoft.com/office/drawing/2014/main" id="{0A6C4CFC-12B4-4741-AC2D-A651244B91B1}"/>
              </a:ext>
            </a:extLst>
          </p:cNvPr>
          <p:cNvSpPr txBox="1"/>
          <p:nvPr/>
        </p:nvSpPr>
        <p:spPr>
          <a:xfrm>
            <a:off x="4402318" y="857839"/>
            <a:ext cx="1929374" cy="369332"/>
          </a:xfrm>
          <a:prstGeom prst="rect">
            <a:avLst/>
          </a:prstGeom>
          <a:noFill/>
        </p:spPr>
        <p:txBody>
          <a:bodyPr wrap="none" rtlCol="0">
            <a:spAutoFit/>
          </a:bodyPr>
          <a:lstStyle/>
          <a:p>
            <a:r>
              <a:rPr lang="en-IN" dirty="0"/>
              <a:t>AUC-ROC CURVE </a:t>
            </a:r>
          </a:p>
        </p:txBody>
      </p:sp>
    </p:spTree>
    <p:extLst>
      <p:ext uri="{BB962C8B-B14F-4D97-AF65-F5344CB8AC3E}">
        <p14:creationId xmlns:p14="http://schemas.microsoft.com/office/powerpoint/2010/main" val="1388550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60E02-49A2-43A0-BF1B-D36804D9367A}"/>
              </a:ext>
            </a:extLst>
          </p:cNvPr>
          <p:cNvSpPr>
            <a:spLocks noGrp="1"/>
          </p:cNvSpPr>
          <p:nvPr>
            <p:ph type="title"/>
          </p:nvPr>
        </p:nvSpPr>
        <p:spPr/>
        <p:txBody>
          <a:bodyPr/>
          <a:lstStyle/>
          <a:p>
            <a:r>
              <a:rPr lang="en-IN" dirty="0"/>
              <a:t>Team Tasks and Roles		</a:t>
            </a:r>
          </a:p>
        </p:txBody>
      </p:sp>
      <p:sp>
        <p:nvSpPr>
          <p:cNvPr id="3" name="Content Placeholder 2">
            <a:extLst>
              <a:ext uri="{FF2B5EF4-FFF2-40B4-BE49-F238E27FC236}">
                <a16:creationId xmlns:a16="http://schemas.microsoft.com/office/drawing/2014/main" id="{817E3123-CF5F-4BAB-B128-2ECBE2FADF77}"/>
              </a:ext>
            </a:extLst>
          </p:cNvPr>
          <p:cNvSpPr>
            <a:spLocks noGrp="1"/>
          </p:cNvSpPr>
          <p:nvPr>
            <p:ph idx="1"/>
          </p:nvPr>
        </p:nvSpPr>
        <p:spPr>
          <a:xfrm>
            <a:off x="752748" y="1764663"/>
            <a:ext cx="8596668" cy="4221357"/>
          </a:xfrm>
        </p:spPr>
        <p:txBody>
          <a:bodyPr>
            <a:normAutofit/>
          </a:bodyPr>
          <a:lstStyle/>
          <a:p>
            <a:r>
              <a:rPr lang="en-IN" b="1" u="sng" dirty="0"/>
              <a:t>Images Collected by:</a:t>
            </a:r>
          </a:p>
          <a:p>
            <a:pPr>
              <a:buFont typeface="+mj-lt"/>
              <a:buAutoNum type="arabicPeriod"/>
            </a:pPr>
            <a:r>
              <a:rPr lang="en-IN" dirty="0"/>
              <a:t>REVANTH: Black rot images </a:t>
            </a:r>
          </a:p>
          <a:p>
            <a:pPr>
              <a:buFont typeface="+mj-lt"/>
              <a:buAutoNum type="arabicPeriod"/>
            </a:pPr>
            <a:r>
              <a:rPr lang="en-IN" dirty="0"/>
              <a:t>JAGAN: Healthy leaves</a:t>
            </a:r>
          </a:p>
          <a:p>
            <a:pPr>
              <a:buFont typeface="+mj-lt"/>
              <a:buAutoNum type="arabicPeriod"/>
            </a:pPr>
            <a:r>
              <a:rPr lang="en-IN" dirty="0"/>
              <a:t>PRASANNA: Black measles</a:t>
            </a:r>
          </a:p>
          <a:p>
            <a:pPr>
              <a:buFont typeface="+mj-lt"/>
              <a:buAutoNum type="arabicPeriod"/>
            </a:pPr>
            <a:r>
              <a:rPr lang="en-IN" dirty="0"/>
              <a:t>BHAVANA: Leaf Blight</a:t>
            </a:r>
          </a:p>
          <a:p>
            <a:r>
              <a:rPr lang="en-IN" b="1" u="sng" dirty="0"/>
              <a:t>Models:</a:t>
            </a:r>
          </a:p>
          <a:p>
            <a:pPr>
              <a:buFont typeface="+mj-lt"/>
              <a:buAutoNum type="arabicPeriod"/>
            </a:pPr>
            <a:r>
              <a:rPr lang="en-IN" dirty="0"/>
              <a:t>REVANTH : CNN MODEL</a:t>
            </a:r>
          </a:p>
          <a:p>
            <a:pPr>
              <a:buFont typeface="+mj-lt"/>
              <a:buAutoNum type="arabicPeriod"/>
            </a:pPr>
            <a:r>
              <a:rPr lang="en-IN" dirty="0"/>
              <a:t>JAGAN : VGG16 CNN</a:t>
            </a:r>
          </a:p>
          <a:p>
            <a:pPr>
              <a:buFont typeface="+mj-lt"/>
              <a:buAutoNum type="arabicPeriod"/>
            </a:pPr>
            <a:r>
              <a:rPr lang="en-IN" dirty="0"/>
              <a:t>PRASANNA: RANDOM FOREST CLASSIFIER	</a:t>
            </a:r>
          </a:p>
          <a:p>
            <a:pPr>
              <a:buFont typeface="+mj-lt"/>
              <a:buAutoNum type="arabicPeriod"/>
            </a:pPr>
            <a:r>
              <a:rPr lang="en-IN" dirty="0"/>
              <a:t>BHAVANA: SUPPORT VECTOR MACHINE</a:t>
            </a:r>
          </a:p>
          <a:p>
            <a:endParaRPr lang="en-IN" dirty="0"/>
          </a:p>
        </p:txBody>
      </p:sp>
    </p:spTree>
    <p:extLst>
      <p:ext uri="{BB962C8B-B14F-4D97-AF65-F5344CB8AC3E}">
        <p14:creationId xmlns:p14="http://schemas.microsoft.com/office/powerpoint/2010/main" val="3350716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A575-75F0-44EC-A3EF-9D7CAF7064EC}"/>
              </a:ext>
            </a:extLst>
          </p:cNvPr>
          <p:cNvSpPr>
            <a:spLocks noGrp="1"/>
          </p:cNvSpPr>
          <p:nvPr>
            <p:ph type="title"/>
          </p:nvPr>
        </p:nvSpPr>
        <p:spPr>
          <a:xfrm>
            <a:off x="690880" y="193040"/>
            <a:ext cx="8512002" cy="568960"/>
          </a:xfrm>
        </p:spPr>
        <p:txBody>
          <a:bodyPr>
            <a:normAutofit fontScale="90000"/>
          </a:bodyPr>
          <a:lstStyle/>
          <a:p>
            <a:r>
              <a:rPr lang="en-US" dirty="0"/>
              <a:t>MODEL COMPARISION</a:t>
            </a:r>
          </a:p>
        </p:txBody>
      </p:sp>
      <p:graphicFrame>
        <p:nvGraphicFramePr>
          <p:cNvPr id="7" name="Content Placeholder 26">
            <a:extLst>
              <a:ext uri="{FF2B5EF4-FFF2-40B4-BE49-F238E27FC236}">
                <a16:creationId xmlns:a16="http://schemas.microsoft.com/office/drawing/2014/main" id="{E9661E77-3610-40B6-A5DE-182EF08673B7}"/>
              </a:ext>
            </a:extLst>
          </p:cNvPr>
          <p:cNvGraphicFramePr>
            <a:graphicFrameLocks noGrp="1"/>
          </p:cNvGraphicFramePr>
          <p:nvPr>
            <p:ph idx="1"/>
            <p:extLst>
              <p:ext uri="{D42A27DB-BD31-4B8C-83A1-F6EECF244321}">
                <p14:modId xmlns:p14="http://schemas.microsoft.com/office/powerpoint/2010/main" val="1643252001"/>
              </p:ext>
            </p:extLst>
          </p:nvPr>
        </p:nvGraphicFramePr>
        <p:xfrm>
          <a:off x="619759" y="820260"/>
          <a:ext cx="11216641" cy="5770455"/>
        </p:xfrm>
        <a:graphic>
          <a:graphicData uri="http://schemas.openxmlformats.org/drawingml/2006/table">
            <a:tbl>
              <a:tblPr>
                <a:tableStyleId>{5C22544A-7EE6-4342-B048-85BDC9FD1C3A}</a:tableStyleId>
              </a:tblPr>
              <a:tblGrid>
                <a:gridCol w="3766298">
                  <a:extLst>
                    <a:ext uri="{9D8B030D-6E8A-4147-A177-3AD203B41FA5}">
                      <a16:colId xmlns:a16="http://schemas.microsoft.com/office/drawing/2014/main" val="3669797103"/>
                    </a:ext>
                  </a:extLst>
                </a:gridCol>
                <a:gridCol w="7450343">
                  <a:extLst>
                    <a:ext uri="{9D8B030D-6E8A-4147-A177-3AD203B41FA5}">
                      <a16:colId xmlns:a16="http://schemas.microsoft.com/office/drawing/2014/main" val="526808501"/>
                    </a:ext>
                  </a:extLst>
                </a:gridCol>
              </a:tblGrid>
              <a:tr h="388364">
                <a:tc>
                  <a:txBody>
                    <a:bodyPr/>
                    <a:lstStyle/>
                    <a:p>
                      <a:pPr algn="ctr">
                        <a:lnSpc>
                          <a:spcPct val="107000"/>
                        </a:lnSpc>
                        <a:spcAft>
                          <a:spcPts val="800"/>
                        </a:spcAft>
                      </a:pPr>
                      <a:r>
                        <a:rPr lang="en-US" sz="2000" dirty="0">
                          <a:effectLst/>
                        </a:rPr>
                        <a:t>Model</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tc>
                  <a:txBody>
                    <a:bodyPr/>
                    <a:lstStyle/>
                    <a:p>
                      <a:pPr algn="ctr">
                        <a:lnSpc>
                          <a:spcPct val="107000"/>
                        </a:lnSpc>
                        <a:spcAft>
                          <a:spcPts val="800"/>
                        </a:spcAft>
                      </a:pPr>
                      <a:r>
                        <a:rPr lang="en-US" sz="2000">
                          <a:effectLst/>
                        </a:rPr>
                        <a:t>Justification</a:t>
                      </a:r>
                      <a:endParaRPr lang="en-IN" sz="20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extLst>
                  <a:ext uri="{0D108BD9-81ED-4DB2-BD59-A6C34878D82A}">
                    <a16:rowId xmlns:a16="http://schemas.microsoft.com/office/drawing/2014/main" val="2964593885"/>
                  </a:ext>
                </a:extLst>
              </a:tr>
              <a:tr h="1433378">
                <a:tc>
                  <a:txBody>
                    <a:bodyPr/>
                    <a:lstStyle/>
                    <a:p>
                      <a:pPr>
                        <a:lnSpc>
                          <a:spcPct val="107000"/>
                        </a:lnSpc>
                        <a:spcAft>
                          <a:spcPts val="800"/>
                        </a:spcAft>
                      </a:pPr>
                      <a:r>
                        <a:rPr lang="en-US" sz="1600">
                          <a:effectLst/>
                        </a:rPr>
                        <a:t> </a:t>
                      </a:r>
                      <a:endParaRPr lang="en-IN" sz="1600">
                        <a:effectLst/>
                      </a:endParaRPr>
                    </a:p>
                    <a:p>
                      <a:pPr>
                        <a:lnSpc>
                          <a:spcPct val="107000"/>
                        </a:lnSpc>
                        <a:spcAft>
                          <a:spcPts val="800"/>
                        </a:spcAft>
                      </a:pPr>
                      <a:r>
                        <a:rPr lang="en-US" sz="1600">
                          <a:effectLst/>
                        </a:rPr>
                        <a:t>1] CNN</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tc>
                  <a:txBody>
                    <a:bodyPr/>
                    <a:lstStyle/>
                    <a:p>
                      <a:pPr algn="just">
                        <a:lnSpc>
                          <a:spcPct val="107000"/>
                        </a:lnSpc>
                        <a:spcAft>
                          <a:spcPts val="800"/>
                        </a:spcAft>
                      </a:pPr>
                      <a:r>
                        <a:rPr lang="en-US" sz="1600">
                          <a:effectLst/>
                        </a:rPr>
                        <a:t> </a:t>
                      </a:r>
                      <a:endParaRPr lang="en-IN" sz="1600">
                        <a:effectLst/>
                      </a:endParaRPr>
                    </a:p>
                    <a:p>
                      <a:pPr algn="just">
                        <a:lnSpc>
                          <a:spcPct val="107000"/>
                        </a:lnSpc>
                        <a:spcAft>
                          <a:spcPts val="800"/>
                        </a:spcAft>
                      </a:pPr>
                      <a:r>
                        <a:rPr lang="en-US" sz="1600">
                          <a:effectLst/>
                        </a:rPr>
                        <a:t>The main reason for using the CNN is that performing feature engineering is not required in this model. The understanding of an image in CNN good locally. Generally, the CNN Model has very high accuracy when it comes to the scenario of image classification.</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extLst>
                  <a:ext uri="{0D108BD9-81ED-4DB2-BD59-A6C34878D82A}">
                    <a16:rowId xmlns:a16="http://schemas.microsoft.com/office/drawing/2014/main" val="1908911425"/>
                  </a:ext>
                </a:extLst>
              </a:tr>
              <a:tr h="1181680">
                <a:tc>
                  <a:txBody>
                    <a:bodyPr/>
                    <a:lstStyle/>
                    <a:p>
                      <a:pPr>
                        <a:lnSpc>
                          <a:spcPct val="107000"/>
                        </a:lnSpc>
                        <a:spcAft>
                          <a:spcPts val="800"/>
                        </a:spcAft>
                      </a:pPr>
                      <a:r>
                        <a:rPr lang="en-US" sz="1600">
                          <a:effectLst/>
                        </a:rPr>
                        <a:t> </a:t>
                      </a:r>
                      <a:endParaRPr lang="en-IN" sz="1600">
                        <a:effectLst/>
                      </a:endParaRPr>
                    </a:p>
                    <a:p>
                      <a:pPr>
                        <a:lnSpc>
                          <a:spcPct val="107000"/>
                        </a:lnSpc>
                        <a:spcAft>
                          <a:spcPts val="800"/>
                        </a:spcAft>
                      </a:pPr>
                      <a:r>
                        <a:rPr lang="en-US" sz="1600">
                          <a:effectLst/>
                        </a:rPr>
                        <a:t>2] VGG16 CNN</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tc>
                  <a:txBody>
                    <a:bodyPr/>
                    <a:lstStyle/>
                    <a:p>
                      <a:pPr algn="just">
                        <a:lnSpc>
                          <a:spcPct val="107000"/>
                        </a:lnSpc>
                        <a:spcAft>
                          <a:spcPts val="800"/>
                        </a:spcAft>
                      </a:pPr>
                      <a:r>
                        <a:rPr lang="en-US" sz="1600">
                          <a:effectLst/>
                        </a:rPr>
                        <a:t> </a:t>
                      </a:r>
                      <a:endParaRPr lang="en-IN" sz="1600">
                        <a:effectLst/>
                      </a:endParaRPr>
                    </a:p>
                    <a:p>
                      <a:pPr algn="just">
                        <a:lnSpc>
                          <a:spcPct val="107000"/>
                        </a:lnSpc>
                        <a:spcAft>
                          <a:spcPts val="800"/>
                        </a:spcAft>
                      </a:pPr>
                      <a:r>
                        <a:rPr lang="en-US" sz="1600">
                          <a:effectLst/>
                        </a:rPr>
                        <a:t>This is a pre-trained modular framework, used for the purpose of image classification. It is usually very good in the case of image classification, since it has 16 layers of convolution, pooling etc.</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extLst>
                  <a:ext uri="{0D108BD9-81ED-4DB2-BD59-A6C34878D82A}">
                    <a16:rowId xmlns:a16="http://schemas.microsoft.com/office/drawing/2014/main" val="3973244439"/>
                  </a:ext>
                </a:extLst>
              </a:tr>
              <a:tr h="1181680">
                <a:tc>
                  <a:txBody>
                    <a:bodyPr/>
                    <a:lstStyle/>
                    <a:p>
                      <a:pPr>
                        <a:lnSpc>
                          <a:spcPct val="107000"/>
                        </a:lnSpc>
                        <a:spcAft>
                          <a:spcPts val="800"/>
                        </a:spcAft>
                      </a:pPr>
                      <a:r>
                        <a:rPr lang="en-US" sz="1600">
                          <a:effectLst/>
                        </a:rPr>
                        <a:t> </a:t>
                      </a:r>
                      <a:endParaRPr lang="en-IN" sz="1600">
                        <a:effectLst/>
                      </a:endParaRPr>
                    </a:p>
                    <a:p>
                      <a:pPr>
                        <a:lnSpc>
                          <a:spcPct val="107000"/>
                        </a:lnSpc>
                        <a:spcAft>
                          <a:spcPts val="800"/>
                        </a:spcAft>
                      </a:pPr>
                      <a:r>
                        <a:rPr lang="en-US" sz="1600">
                          <a:effectLst/>
                        </a:rPr>
                        <a:t>3] Random Forest</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tc>
                  <a:txBody>
                    <a:bodyPr/>
                    <a:lstStyle/>
                    <a:p>
                      <a:pPr algn="just">
                        <a:lnSpc>
                          <a:spcPct val="107000"/>
                        </a:lnSpc>
                        <a:spcAft>
                          <a:spcPts val="800"/>
                        </a:spcAft>
                      </a:pPr>
                      <a:r>
                        <a:rPr lang="en-US" sz="1600">
                          <a:effectLst/>
                        </a:rPr>
                        <a:t> </a:t>
                      </a:r>
                      <a:endParaRPr lang="en-IN" sz="1600">
                        <a:effectLst/>
                      </a:endParaRPr>
                    </a:p>
                    <a:p>
                      <a:pPr algn="just">
                        <a:lnSpc>
                          <a:spcPct val="107000"/>
                        </a:lnSpc>
                        <a:spcAft>
                          <a:spcPts val="800"/>
                        </a:spcAft>
                      </a:pPr>
                      <a:r>
                        <a:rPr lang="en-US" sz="1600">
                          <a:effectLst/>
                        </a:rPr>
                        <a:t>Random Forest tries to reduce the variance part of error rather than the bias part. It achieves a better accuracy on a new data set validation, and it is great at avoidance of overfitting.</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extLst>
                  <a:ext uri="{0D108BD9-81ED-4DB2-BD59-A6C34878D82A}">
                    <a16:rowId xmlns:a16="http://schemas.microsoft.com/office/drawing/2014/main" val="4257832310"/>
                  </a:ext>
                </a:extLst>
              </a:tr>
              <a:tr h="1433378">
                <a:tc>
                  <a:txBody>
                    <a:bodyPr/>
                    <a:lstStyle/>
                    <a:p>
                      <a:pPr>
                        <a:lnSpc>
                          <a:spcPct val="107000"/>
                        </a:lnSpc>
                        <a:spcAft>
                          <a:spcPts val="800"/>
                        </a:spcAft>
                      </a:pPr>
                      <a:r>
                        <a:rPr lang="en-US" sz="1600">
                          <a:effectLst/>
                        </a:rPr>
                        <a:t> </a:t>
                      </a:r>
                      <a:endParaRPr lang="en-IN" sz="1600">
                        <a:effectLst/>
                      </a:endParaRPr>
                    </a:p>
                    <a:p>
                      <a:pPr>
                        <a:lnSpc>
                          <a:spcPct val="107000"/>
                        </a:lnSpc>
                        <a:spcAft>
                          <a:spcPts val="800"/>
                        </a:spcAft>
                      </a:pPr>
                      <a:r>
                        <a:rPr lang="en-US" sz="1600">
                          <a:effectLst/>
                        </a:rPr>
                        <a:t>4] Support Vector Machine</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tc>
                  <a:txBody>
                    <a:bodyPr/>
                    <a:lstStyle/>
                    <a:p>
                      <a:pPr algn="just">
                        <a:lnSpc>
                          <a:spcPct val="107000"/>
                        </a:lnSpc>
                        <a:spcAft>
                          <a:spcPts val="800"/>
                        </a:spcAft>
                      </a:pPr>
                      <a:r>
                        <a:rPr lang="en-US" sz="1600" dirty="0">
                          <a:effectLst/>
                        </a:rPr>
                        <a:t> </a:t>
                      </a:r>
                      <a:endParaRPr lang="en-IN" sz="1600" dirty="0">
                        <a:effectLst/>
                      </a:endParaRPr>
                    </a:p>
                    <a:p>
                      <a:pPr algn="just">
                        <a:lnSpc>
                          <a:spcPct val="107000"/>
                        </a:lnSpc>
                        <a:spcAft>
                          <a:spcPts val="800"/>
                        </a:spcAft>
                      </a:pPr>
                      <a:r>
                        <a:rPr lang="en-US" sz="1600" dirty="0">
                          <a:effectLst/>
                        </a:rPr>
                        <a:t>SVM tries to find the “best” margin that separates the classes and this reduces the risk of error on the data</a:t>
                      </a:r>
                      <a:r>
                        <a:rPr lang="en-IN" sz="1600" dirty="0">
                          <a:effectLst/>
                        </a:rPr>
                        <a:t>. </a:t>
                      </a:r>
                      <a:r>
                        <a:rPr lang="en-US" sz="1600" dirty="0">
                          <a:effectLst/>
                        </a:rPr>
                        <a:t>Good Generalization properties</a:t>
                      </a:r>
                      <a:r>
                        <a:rPr lang="en-IN" sz="1600" dirty="0">
                          <a:effectLst/>
                        </a:rPr>
                        <a:t>. It is </a:t>
                      </a:r>
                      <a:r>
                        <a:rPr lang="en-US" sz="1600" dirty="0">
                          <a:effectLst/>
                        </a:rPr>
                        <a:t>effective when number of dimensions is greater than number of samples</a:t>
                      </a:r>
                      <a:endParaRPr lang="en-IN" sz="1600" dirty="0">
                        <a:effectLst/>
                        <a:latin typeface="Calibri" panose="020F0502020204030204" pitchFamily="34" charset="0"/>
                        <a:ea typeface="Calibri" panose="020F0502020204030204" pitchFamily="34" charset="0"/>
                        <a:cs typeface="Gautami" panose="020B0502040204020203" pitchFamily="34" charset="0"/>
                      </a:endParaRPr>
                    </a:p>
                  </a:txBody>
                  <a:tcPr marL="46390" marR="46390" marT="46390" marB="46390"/>
                </a:tc>
                <a:extLst>
                  <a:ext uri="{0D108BD9-81ED-4DB2-BD59-A6C34878D82A}">
                    <a16:rowId xmlns:a16="http://schemas.microsoft.com/office/drawing/2014/main" val="376998664"/>
                  </a:ext>
                </a:extLst>
              </a:tr>
            </a:tbl>
          </a:graphicData>
        </a:graphic>
      </p:graphicFrame>
    </p:spTree>
    <p:extLst>
      <p:ext uri="{BB962C8B-B14F-4D97-AF65-F5344CB8AC3E}">
        <p14:creationId xmlns:p14="http://schemas.microsoft.com/office/powerpoint/2010/main" val="3750157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81600" y="1489668"/>
            <a:ext cx="1676400" cy="457200"/>
          </a:xfrm>
          <a:prstGeom prst="roundRect">
            <a:avLst/>
          </a:prstGeom>
          <a:solidFill>
            <a:srgbClr val="92D05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Dataset</a:t>
            </a:r>
          </a:p>
        </p:txBody>
      </p:sp>
      <p:sp>
        <p:nvSpPr>
          <p:cNvPr id="5" name="Rectangle 4"/>
          <p:cNvSpPr/>
          <p:nvPr/>
        </p:nvSpPr>
        <p:spPr>
          <a:xfrm>
            <a:off x="2590800" y="2514600"/>
            <a:ext cx="1371600" cy="457200"/>
          </a:xfrm>
          <a:prstGeom prst="rect">
            <a:avLst/>
          </a:prstGeom>
          <a:solidFill>
            <a:schemeClr val="accent4">
              <a:lumMod val="60000"/>
              <a:lumOff val="40000"/>
            </a:schemeClr>
          </a:solid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Support Vector Machine</a:t>
            </a:r>
          </a:p>
        </p:txBody>
      </p:sp>
      <p:sp>
        <p:nvSpPr>
          <p:cNvPr id="6" name="Rectangle 5"/>
          <p:cNvSpPr/>
          <p:nvPr/>
        </p:nvSpPr>
        <p:spPr>
          <a:xfrm>
            <a:off x="7924800" y="2485292"/>
            <a:ext cx="1371600" cy="457200"/>
          </a:xfrm>
          <a:prstGeom prst="rect">
            <a:avLst/>
          </a:prstGeom>
          <a:solidFill>
            <a:schemeClr val="accent4">
              <a:lumMod val="60000"/>
              <a:lumOff val="40000"/>
            </a:schemeClr>
          </a:solid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VGG16 CNN</a:t>
            </a:r>
          </a:p>
        </p:txBody>
      </p:sp>
      <p:sp>
        <p:nvSpPr>
          <p:cNvPr id="7" name="Rectangle 6"/>
          <p:cNvSpPr/>
          <p:nvPr/>
        </p:nvSpPr>
        <p:spPr>
          <a:xfrm>
            <a:off x="6172200" y="2485292"/>
            <a:ext cx="1371600" cy="457200"/>
          </a:xfrm>
          <a:prstGeom prst="rect">
            <a:avLst/>
          </a:prstGeom>
          <a:solidFill>
            <a:schemeClr val="accent4">
              <a:lumMod val="60000"/>
              <a:lumOff val="40000"/>
            </a:schemeClr>
          </a:solid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CNN Model</a:t>
            </a:r>
          </a:p>
        </p:txBody>
      </p:sp>
      <p:sp>
        <p:nvSpPr>
          <p:cNvPr id="8" name="Rectangle 7"/>
          <p:cNvSpPr/>
          <p:nvPr/>
        </p:nvSpPr>
        <p:spPr>
          <a:xfrm>
            <a:off x="4343400" y="2485292"/>
            <a:ext cx="1371600" cy="457200"/>
          </a:xfrm>
          <a:prstGeom prst="rect">
            <a:avLst/>
          </a:prstGeom>
          <a:solidFill>
            <a:schemeClr val="accent4">
              <a:lumMod val="60000"/>
              <a:lumOff val="40000"/>
            </a:schemeClr>
          </a:solidFill>
          <a:ln w="952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Random Forest Classifier</a:t>
            </a:r>
          </a:p>
        </p:txBody>
      </p:sp>
      <p:sp>
        <p:nvSpPr>
          <p:cNvPr id="9" name="Rectangle 8"/>
          <p:cNvSpPr/>
          <p:nvPr/>
        </p:nvSpPr>
        <p:spPr>
          <a:xfrm>
            <a:off x="5181600" y="4724400"/>
            <a:ext cx="1752600" cy="457200"/>
          </a:xfrm>
          <a:prstGeom prst="rect">
            <a:avLst/>
          </a:prstGeom>
          <a:solidFill>
            <a:schemeClr val="accent6">
              <a:lumMod val="60000"/>
              <a:lumOff val="40000"/>
            </a:schemeClr>
          </a:solidFill>
          <a:ln w="952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Classify the leaf</a:t>
            </a:r>
          </a:p>
        </p:txBody>
      </p:sp>
      <p:sp>
        <p:nvSpPr>
          <p:cNvPr id="10" name="Flowchart: Decision 9"/>
          <p:cNvSpPr/>
          <p:nvPr/>
        </p:nvSpPr>
        <p:spPr>
          <a:xfrm>
            <a:off x="7065666" y="3519435"/>
            <a:ext cx="1498042" cy="990600"/>
          </a:xfrm>
          <a:prstGeom prst="flowChartDecision">
            <a:avLst/>
          </a:prstGeom>
          <a:solidFill>
            <a:schemeClr val="tx2">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Disease or Not?</a:t>
            </a:r>
          </a:p>
        </p:txBody>
      </p:sp>
      <p:cxnSp>
        <p:nvCxnSpPr>
          <p:cNvPr id="12" name="Elbow Connector 11"/>
          <p:cNvCxnSpPr>
            <a:stCxn id="4" idx="1"/>
            <a:endCxn id="5" idx="0"/>
          </p:cNvCxnSpPr>
          <p:nvPr/>
        </p:nvCxnSpPr>
        <p:spPr>
          <a:xfrm rot="10800000" flipV="1">
            <a:off x="3276600" y="1718268"/>
            <a:ext cx="1905000" cy="79633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3"/>
            <a:endCxn id="6" idx="0"/>
          </p:cNvCxnSpPr>
          <p:nvPr/>
        </p:nvCxnSpPr>
        <p:spPr>
          <a:xfrm>
            <a:off x="6858000" y="1718268"/>
            <a:ext cx="1752600" cy="76702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4" idx="2"/>
            <a:endCxn id="8" idx="0"/>
          </p:cNvCxnSpPr>
          <p:nvPr/>
        </p:nvCxnSpPr>
        <p:spPr>
          <a:xfrm rot="5400000">
            <a:off x="5255288" y="1720780"/>
            <a:ext cx="538424" cy="9906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4" idx="2"/>
            <a:endCxn id="7" idx="0"/>
          </p:cNvCxnSpPr>
          <p:nvPr/>
        </p:nvCxnSpPr>
        <p:spPr>
          <a:xfrm rot="16200000" flipH="1">
            <a:off x="6169688" y="1796980"/>
            <a:ext cx="538424" cy="8382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7" idx="2"/>
            <a:endCxn id="10" idx="0"/>
          </p:cNvCxnSpPr>
          <p:nvPr/>
        </p:nvCxnSpPr>
        <p:spPr>
          <a:xfrm rot="16200000" flipH="1">
            <a:off x="7047873" y="2752620"/>
            <a:ext cx="576943" cy="956687"/>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6" idx="2"/>
            <a:endCxn id="10" idx="0"/>
          </p:cNvCxnSpPr>
          <p:nvPr/>
        </p:nvCxnSpPr>
        <p:spPr>
          <a:xfrm rot="5400000">
            <a:off x="7924174" y="2833008"/>
            <a:ext cx="576943" cy="795913"/>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0" idx="2"/>
            <a:endCxn id="9" idx="3"/>
          </p:cNvCxnSpPr>
          <p:nvPr/>
        </p:nvCxnSpPr>
        <p:spPr>
          <a:xfrm rot="5400000">
            <a:off x="7152963" y="4291275"/>
            <a:ext cx="442965" cy="88048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p:cNvCxnSpPr>
          <p:nvPr/>
        </p:nvCxnSpPr>
        <p:spPr>
          <a:xfrm>
            <a:off x="8563708" y="4014735"/>
            <a:ext cx="3516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15401" y="3843104"/>
            <a:ext cx="978153" cy="307777"/>
          </a:xfrm>
          <a:prstGeom prst="rect">
            <a:avLst/>
          </a:prstGeom>
          <a:noFill/>
        </p:spPr>
        <p:txBody>
          <a:bodyPr wrap="none" rtlCol="0">
            <a:spAutoFit/>
          </a:bodyPr>
          <a:lstStyle/>
          <a:p>
            <a:r>
              <a:rPr lang="en-US" sz="1400" dirty="0"/>
              <a:t>No disease</a:t>
            </a:r>
          </a:p>
        </p:txBody>
      </p:sp>
      <p:sp>
        <p:nvSpPr>
          <p:cNvPr id="32" name="TextBox 31"/>
          <p:cNvSpPr txBox="1"/>
          <p:nvPr/>
        </p:nvSpPr>
        <p:spPr>
          <a:xfrm>
            <a:off x="8522830" y="3753051"/>
            <a:ext cx="335348" cy="246221"/>
          </a:xfrm>
          <a:prstGeom prst="rect">
            <a:avLst/>
          </a:prstGeom>
          <a:noFill/>
        </p:spPr>
        <p:txBody>
          <a:bodyPr wrap="none" rtlCol="0">
            <a:spAutoFit/>
          </a:bodyPr>
          <a:lstStyle/>
          <a:p>
            <a:r>
              <a:rPr lang="en-US" sz="1000" dirty="0"/>
              <a:t>No</a:t>
            </a:r>
          </a:p>
        </p:txBody>
      </p:sp>
      <p:sp>
        <p:nvSpPr>
          <p:cNvPr id="33" name="TextBox 32"/>
          <p:cNvSpPr txBox="1"/>
          <p:nvPr/>
        </p:nvSpPr>
        <p:spPr>
          <a:xfrm>
            <a:off x="7193946" y="4629777"/>
            <a:ext cx="360996" cy="246221"/>
          </a:xfrm>
          <a:prstGeom prst="rect">
            <a:avLst/>
          </a:prstGeom>
          <a:noFill/>
        </p:spPr>
        <p:txBody>
          <a:bodyPr wrap="none" rtlCol="0">
            <a:spAutoFit/>
          </a:bodyPr>
          <a:lstStyle/>
          <a:p>
            <a:r>
              <a:rPr lang="en-US" sz="1000" dirty="0"/>
              <a:t>Yes</a:t>
            </a:r>
          </a:p>
        </p:txBody>
      </p:sp>
      <p:cxnSp>
        <p:nvCxnSpPr>
          <p:cNvPr id="35" name="Elbow Connector 34"/>
          <p:cNvCxnSpPr>
            <a:stCxn id="5" idx="2"/>
            <a:endCxn id="9" idx="1"/>
          </p:cNvCxnSpPr>
          <p:nvPr/>
        </p:nvCxnSpPr>
        <p:spPr>
          <a:xfrm rot="16200000" flipH="1">
            <a:off x="3238500" y="3009900"/>
            <a:ext cx="1981200" cy="19050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8" idx="2"/>
            <a:endCxn id="9" idx="0"/>
          </p:cNvCxnSpPr>
          <p:nvPr/>
        </p:nvCxnSpPr>
        <p:spPr>
          <a:xfrm rot="16200000" flipH="1">
            <a:off x="4652596" y="3319096"/>
            <a:ext cx="1781908" cy="10287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2"/>
          </p:cNvCxnSpPr>
          <p:nvPr/>
        </p:nvCxnSpPr>
        <p:spPr>
          <a:xfrm>
            <a:off x="6057900" y="51816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475892" y="5562600"/>
            <a:ext cx="49086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475892" y="55626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384568" y="55626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5181600" y="55626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934202" y="55626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047153" y="6172201"/>
            <a:ext cx="857479" cy="307777"/>
          </a:xfrm>
          <a:prstGeom prst="rect">
            <a:avLst/>
          </a:prstGeom>
          <a:noFill/>
        </p:spPr>
        <p:txBody>
          <a:bodyPr wrap="none" rtlCol="0">
            <a:spAutoFit/>
          </a:bodyPr>
          <a:lstStyle/>
          <a:p>
            <a:r>
              <a:rPr lang="en-US" sz="1400" dirty="0"/>
              <a:t>Black Rot</a:t>
            </a:r>
          </a:p>
        </p:txBody>
      </p:sp>
      <p:sp>
        <p:nvSpPr>
          <p:cNvPr id="52" name="TextBox 51"/>
          <p:cNvSpPr txBox="1"/>
          <p:nvPr/>
        </p:nvSpPr>
        <p:spPr>
          <a:xfrm>
            <a:off x="4581918" y="6174786"/>
            <a:ext cx="1199367" cy="307777"/>
          </a:xfrm>
          <a:prstGeom prst="rect">
            <a:avLst/>
          </a:prstGeom>
          <a:noFill/>
        </p:spPr>
        <p:txBody>
          <a:bodyPr wrap="none" rtlCol="0">
            <a:spAutoFit/>
          </a:bodyPr>
          <a:lstStyle/>
          <a:p>
            <a:r>
              <a:rPr lang="en-US" sz="1400" dirty="0"/>
              <a:t>Black measles</a:t>
            </a:r>
          </a:p>
        </p:txBody>
      </p:sp>
      <p:sp>
        <p:nvSpPr>
          <p:cNvPr id="53" name="TextBox 52"/>
          <p:cNvSpPr txBox="1"/>
          <p:nvPr/>
        </p:nvSpPr>
        <p:spPr>
          <a:xfrm>
            <a:off x="6477419" y="6179206"/>
            <a:ext cx="949812" cy="307777"/>
          </a:xfrm>
          <a:prstGeom prst="rect">
            <a:avLst/>
          </a:prstGeom>
          <a:noFill/>
        </p:spPr>
        <p:txBody>
          <a:bodyPr wrap="none" rtlCol="0">
            <a:spAutoFit/>
          </a:bodyPr>
          <a:lstStyle/>
          <a:p>
            <a:r>
              <a:rPr lang="en-US" sz="1400" dirty="0"/>
              <a:t>Leaf Blight</a:t>
            </a:r>
          </a:p>
        </p:txBody>
      </p:sp>
      <p:sp>
        <p:nvSpPr>
          <p:cNvPr id="54" name="TextBox 53"/>
          <p:cNvSpPr txBox="1"/>
          <p:nvPr/>
        </p:nvSpPr>
        <p:spPr>
          <a:xfrm>
            <a:off x="8010171" y="6191381"/>
            <a:ext cx="748795" cy="307777"/>
          </a:xfrm>
          <a:prstGeom prst="rect">
            <a:avLst/>
          </a:prstGeom>
          <a:noFill/>
        </p:spPr>
        <p:txBody>
          <a:bodyPr wrap="none" rtlCol="0">
            <a:spAutoFit/>
          </a:bodyPr>
          <a:lstStyle/>
          <a:p>
            <a:r>
              <a:rPr lang="en-US" sz="1400" dirty="0"/>
              <a:t>Healthy</a:t>
            </a:r>
          </a:p>
        </p:txBody>
      </p:sp>
      <p:sp>
        <p:nvSpPr>
          <p:cNvPr id="11" name="Rectangle 10">
            <a:extLst>
              <a:ext uri="{FF2B5EF4-FFF2-40B4-BE49-F238E27FC236}">
                <a16:creationId xmlns:a16="http://schemas.microsoft.com/office/drawing/2014/main" id="{A6CED8CA-7DFD-4D15-A71E-BB656D95F779}"/>
              </a:ext>
            </a:extLst>
          </p:cNvPr>
          <p:cNvSpPr/>
          <p:nvPr/>
        </p:nvSpPr>
        <p:spPr>
          <a:xfrm>
            <a:off x="3486835" y="388449"/>
            <a:ext cx="520366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Project Workflow</a:t>
            </a:r>
          </a:p>
        </p:txBody>
      </p:sp>
    </p:spTree>
    <p:extLst>
      <p:ext uri="{BB962C8B-B14F-4D97-AF65-F5344CB8AC3E}">
        <p14:creationId xmlns:p14="http://schemas.microsoft.com/office/powerpoint/2010/main" val="1526675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AB32-C1A0-4E13-93C6-823DC9F6D860}"/>
              </a:ext>
            </a:extLst>
          </p:cNvPr>
          <p:cNvSpPr>
            <a:spLocks noGrp="1"/>
          </p:cNvSpPr>
          <p:nvPr>
            <p:ph type="title"/>
          </p:nvPr>
        </p:nvSpPr>
        <p:spPr>
          <a:xfrm>
            <a:off x="1541929" y="615884"/>
            <a:ext cx="8596668" cy="729007"/>
          </a:xfrm>
        </p:spPr>
        <p:txBody>
          <a:bodyPr/>
          <a:lstStyle/>
          <a:p>
            <a:r>
              <a:rPr lang="en-IN" dirty="0"/>
              <a:t>Results</a:t>
            </a:r>
          </a:p>
        </p:txBody>
      </p:sp>
      <p:graphicFrame>
        <p:nvGraphicFramePr>
          <p:cNvPr id="6" name="Table 6">
            <a:extLst>
              <a:ext uri="{FF2B5EF4-FFF2-40B4-BE49-F238E27FC236}">
                <a16:creationId xmlns:a16="http://schemas.microsoft.com/office/drawing/2014/main" id="{C6C6585C-9ABE-4084-AF58-B8C5A8C72840}"/>
              </a:ext>
            </a:extLst>
          </p:cNvPr>
          <p:cNvGraphicFramePr>
            <a:graphicFrameLocks noGrp="1"/>
          </p:cNvGraphicFramePr>
          <p:nvPr>
            <p:extLst>
              <p:ext uri="{D42A27DB-BD31-4B8C-83A1-F6EECF244321}">
                <p14:modId xmlns:p14="http://schemas.microsoft.com/office/powerpoint/2010/main" val="3983902086"/>
              </p:ext>
            </p:extLst>
          </p:nvPr>
        </p:nvGraphicFramePr>
        <p:xfrm>
          <a:off x="1221295" y="1414780"/>
          <a:ext cx="8127999" cy="5120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241280168"/>
                    </a:ext>
                  </a:extLst>
                </a:gridCol>
                <a:gridCol w="2709333">
                  <a:extLst>
                    <a:ext uri="{9D8B030D-6E8A-4147-A177-3AD203B41FA5}">
                      <a16:colId xmlns:a16="http://schemas.microsoft.com/office/drawing/2014/main" val="1994960738"/>
                    </a:ext>
                  </a:extLst>
                </a:gridCol>
                <a:gridCol w="2709333">
                  <a:extLst>
                    <a:ext uri="{9D8B030D-6E8A-4147-A177-3AD203B41FA5}">
                      <a16:colId xmlns:a16="http://schemas.microsoft.com/office/drawing/2014/main" val="2253068986"/>
                    </a:ext>
                  </a:extLst>
                </a:gridCol>
              </a:tblGrid>
              <a:tr h="319347">
                <a:tc>
                  <a:txBody>
                    <a:bodyPr/>
                    <a:lstStyle/>
                    <a:p>
                      <a:r>
                        <a:rPr lang="en-IN" dirty="0"/>
                        <a:t>Model used</a:t>
                      </a:r>
                    </a:p>
                  </a:txBody>
                  <a:tcPr/>
                </a:tc>
                <a:tc>
                  <a:txBody>
                    <a:bodyPr/>
                    <a:lstStyle/>
                    <a:p>
                      <a:r>
                        <a:rPr lang="en-IN" dirty="0"/>
                        <a:t>Input Datatype</a:t>
                      </a:r>
                    </a:p>
                  </a:txBody>
                  <a:tcPr/>
                </a:tc>
                <a:tc>
                  <a:txBody>
                    <a:bodyPr/>
                    <a:lstStyle/>
                    <a:p>
                      <a:endParaRPr lang="en-IN"/>
                    </a:p>
                  </a:txBody>
                  <a:tcPr/>
                </a:tc>
                <a:extLst>
                  <a:ext uri="{0D108BD9-81ED-4DB2-BD59-A6C34878D82A}">
                    <a16:rowId xmlns:a16="http://schemas.microsoft.com/office/drawing/2014/main" val="377288390"/>
                  </a:ext>
                </a:extLst>
              </a:tr>
              <a:tr h="15169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CNN Model</a:t>
                      </a:r>
                    </a:p>
                    <a:p>
                      <a:endParaRPr lang="en-IN" dirty="0"/>
                    </a:p>
                  </a:txBody>
                  <a:tcPr/>
                </a:tc>
                <a:tc>
                  <a:txBody>
                    <a:bodyPr/>
                    <a:lstStyle/>
                    <a:p>
                      <a:r>
                        <a:rPr lang="en-IN" dirty="0"/>
                        <a:t>Images (Diseased leaves + healthy)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Accuracy:92.18%, loss: 22.61%, validation accuracy: 91.09%, validation loss:24.16%</a:t>
                      </a:r>
                    </a:p>
                    <a:p>
                      <a:endParaRPr lang="en-IN" dirty="0"/>
                    </a:p>
                    <a:p>
                      <a:endParaRPr lang="en-IN" dirty="0"/>
                    </a:p>
                  </a:txBody>
                  <a:tcPr/>
                </a:tc>
                <a:extLst>
                  <a:ext uri="{0D108BD9-81ED-4DB2-BD59-A6C34878D82A}">
                    <a16:rowId xmlns:a16="http://schemas.microsoft.com/office/drawing/2014/main" val="3412489910"/>
                  </a:ext>
                </a:extLst>
              </a:tr>
              <a:tr h="5588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VGG16 </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Images (Diseased leaves + healthy)</a:t>
                      </a:r>
                    </a:p>
                    <a:p>
                      <a:endParaRPr lang="en-IN" dirty="0"/>
                    </a:p>
                  </a:txBody>
                  <a:tcPr/>
                </a:tc>
                <a:tc>
                  <a:txBody>
                    <a:bodyPr/>
                    <a:lstStyle/>
                    <a:p>
                      <a:r>
                        <a:rPr lang="en-IN" dirty="0"/>
                        <a:t>Accuracy: 96%, loss: 19.72%, validation accuracy: 93.12%, validation loss: 27.92%</a:t>
                      </a:r>
                    </a:p>
                  </a:txBody>
                  <a:tcPr/>
                </a:tc>
                <a:extLst>
                  <a:ext uri="{0D108BD9-81ED-4DB2-BD59-A6C34878D82A}">
                    <a16:rowId xmlns:a16="http://schemas.microsoft.com/office/drawing/2014/main" val="3623836717"/>
                  </a:ext>
                </a:extLst>
              </a:tr>
              <a:tr h="5588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Random Forest</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Images (Diseased leaves + healthy)</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82%</a:t>
                      </a:r>
                    </a:p>
                  </a:txBody>
                  <a:tcPr/>
                </a:tc>
                <a:extLst>
                  <a:ext uri="{0D108BD9-81ED-4DB2-BD59-A6C34878D82A}">
                    <a16:rowId xmlns:a16="http://schemas.microsoft.com/office/drawing/2014/main" val="2520676427"/>
                  </a:ext>
                </a:extLst>
              </a:tr>
              <a:tr h="55885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Support Vector Machine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Images (Diseased leaves + healthy)</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78%</a:t>
                      </a:r>
                    </a:p>
                    <a:p>
                      <a:endParaRPr lang="en-IN" dirty="0"/>
                    </a:p>
                  </a:txBody>
                  <a:tcPr/>
                </a:tc>
                <a:extLst>
                  <a:ext uri="{0D108BD9-81ED-4DB2-BD59-A6C34878D82A}">
                    <a16:rowId xmlns:a16="http://schemas.microsoft.com/office/drawing/2014/main" val="1557522123"/>
                  </a:ext>
                </a:extLst>
              </a:tr>
            </a:tbl>
          </a:graphicData>
        </a:graphic>
      </p:graphicFrame>
    </p:spTree>
    <p:extLst>
      <p:ext uri="{BB962C8B-B14F-4D97-AF65-F5344CB8AC3E}">
        <p14:creationId xmlns:p14="http://schemas.microsoft.com/office/powerpoint/2010/main" val="297748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E0E0-F8F4-4A8B-B2E7-60389BB6C3CE}"/>
              </a:ext>
            </a:extLst>
          </p:cNvPr>
          <p:cNvSpPr>
            <a:spLocks noGrp="1"/>
          </p:cNvSpPr>
          <p:nvPr>
            <p:ph type="title"/>
          </p:nvPr>
        </p:nvSpPr>
        <p:spPr>
          <a:xfrm>
            <a:off x="1640155" y="407293"/>
            <a:ext cx="8911687" cy="1280890"/>
          </a:xfrm>
        </p:spPr>
        <p:txBody>
          <a:bodyPr/>
          <a:lstStyle/>
          <a:p>
            <a:r>
              <a:rPr lang="en-IN" dirty="0"/>
              <a:t>Web Application Developed for project purpose </a:t>
            </a:r>
          </a:p>
        </p:txBody>
      </p:sp>
      <p:pic>
        <p:nvPicPr>
          <p:cNvPr id="7" name="Content Placeholder 6">
            <a:extLst>
              <a:ext uri="{FF2B5EF4-FFF2-40B4-BE49-F238E27FC236}">
                <a16:creationId xmlns:a16="http://schemas.microsoft.com/office/drawing/2014/main" id="{37C12DB6-A38C-4A66-A64B-BEDFC697FBE4}"/>
              </a:ext>
            </a:extLst>
          </p:cNvPr>
          <p:cNvPicPr>
            <a:picLocks noGrp="1" noChangeAspect="1"/>
          </p:cNvPicPr>
          <p:nvPr>
            <p:ph idx="1"/>
          </p:nvPr>
        </p:nvPicPr>
        <p:blipFill>
          <a:blip r:embed="rId2"/>
          <a:stretch>
            <a:fillRect/>
          </a:stretch>
        </p:blipFill>
        <p:spPr>
          <a:xfrm>
            <a:off x="1760526" y="1784808"/>
            <a:ext cx="8670947" cy="3778250"/>
          </a:xfrm>
        </p:spPr>
      </p:pic>
    </p:spTree>
    <p:extLst>
      <p:ext uri="{BB962C8B-B14F-4D97-AF65-F5344CB8AC3E}">
        <p14:creationId xmlns:p14="http://schemas.microsoft.com/office/powerpoint/2010/main" val="4272149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C2D1-9E7B-48A0-BA5D-8CA1CBC166B0}"/>
              </a:ext>
            </a:extLst>
          </p:cNvPr>
          <p:cNvSpPr>
            <a:spLocks noGrp="1"/>
          </p:cNvSpPr>
          <p:nvPr>
            <p:ph type="title"/>
          </p:nvPr>
        </p:nvSpPr>
        <p:spPr/>
        <p:txBody>
          <a:bodyPr/>
          <a:lstStyle/>
          <a:p>
            <a:r>
              <a:rPr lang="en-IN" dirty="0"/>
              <a:t>Predicted Class along with the probability</a:t>
            </a:r>
          </a:p>
        </p:txBody>
      </p:sp>
      <p:pic>
        <p:nvPicPr>
          <p:cNvPr id="5" name="Content Placeholder 4">
            <a:extLst>
              <a:ext uri="{FF2B5EF4-FFF2-40B4-BE49-F238E27FC236}">
                <a16:creationId xmlns:a16="http://schemas.microsoft.com/office/drawing/2014/main" id="{ABE9B9DD-7CC6-4ECF-94B0-FE4FE270EEE7}"/>
              </a:ext>
            </a:extLst>
          </p:cNvPr>
          <p:cNvPicPr>
            <a:picLocks noGrp="1" noChangeAspect="1"/>
          </p:cNvPicPr>
          <p:nvPr>
            <p:ph idx="1"/>
          </p:nvPr>
        </p:nvPicPr>
        <p:blipFill>
          <a:blip r:embed="rId2"/>
          <a:stretch>
            <a:fillRect/>
          </a:stretch>
        </p:blipFill>
        <p:spPr>
          <a:xfrm>
            <a:off x="2409902" y="2021840"/>
            <a:ext cx="7372195" cy="3778250"/>
          </a:xfrm>
        </p:spPr>
      </p:pic>
    </p:spTree>
    <p:extLst>
      <p:ext uri="{BB962C8B-B14F-4D97-AF65-F5344CB8AC3E}">
        <p14:creationId xmlns:p14="http://schemas.microsoft.com/office/powerpoint/2010/main" val="2060265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C7A6-B8F1-4453-8717-AF3DBBE885F5}"/>
              </a:ext>
            </a:extLst>
          </p:cNvPr>
          <p:cNvSpPr>
            <a:spLocks noGrp="1"/>
          </p:cNvSpPr>
          <p:nvPr>
            <p:ph type="title"/>
          </p:nvPr>
        </p:nvSpPr>
        <p:spPr/>
        <p:txBody>
          <a:bodyPr/>
          <a:lstStyle/>
          <a:p>
            <a:r>
              <a:rPr lang="en-IN" dirty="0"/>
              <a:t>Predicted Class along with the probability</a:t>
            </a:r>
          </a:p>
        </p:txBody>
      </p:sp>
      <p:pic>
        <p:nvPicPr>
          <p:cNvPr id="7" name="Content Placeholder 6">
            <a:extLst>
              <a:ext uri="{FF2B5EF4-FFF2-40B4-BE49-F238E27FC236}">
                <a16:creationId xmlns:a16="http://schemas.microsoft.com/office/drawing/2014/main" id="{8881382B-92C2-44A0-92CB-08BD6556B8D6}"/>
              </a:ext>
            </a:extLst>
          </p:cNvPr>
          <p:cNvPicPr>
            <a:picLocks noGrp="1" noChangeAspect="1"/>
          </p:cNvPicPr>
          <p:nvPr>
            <p:ph idx="1"/>
          </p:nvPr>
        </p:nvPicPr>
        <p:blipFill>
          <a:blip r:embed="rId2"/>
          <a:stretch>
            <a:fillRect/>
          </a:stretch>
        </p:blipFill>
        <p:spPr>
          <a:xfrm>
            <a:off x="2429828" y="2032000"/>
            <a:ext cx="8096250" cy="3778250"/>
          </a:xfrm>
        </p:spPr>
      </p:pic>
    </p:spTree>
    <p:extLst>
      <p:ext uri="{BB962C8B-B14F-4D97-AF65-F5344CB8AC3E}">
        <p14:creationId xmlns:p14="http://schemas.microsoft.com/office/powerpoint/2010/main" val="2483122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AC4E-D5D3-45AC-97D3-0809A3B68B20}"/>
              </a:ext>
            </a:extLst>
          </p:cNvPr>
          <p:cNvSpPr>
            <a:spLocks noGrp="1"/>
          </p:cNvSpPr>
          <p:nvPr>
            <p:ph type="title"/>
          </p:nvPr>
        </p:nvSpPr>
        <p:spPr>
          <a:xfrm>
            <a:off x="884724" y="1135930"/>
            <a:ext cx="8596668" cy="1320800"/>
          </a:xfrm>
        </p:spPr>
        <p:txBody>
          <a:bodyPr>
            <a:normAutofit/>
          </a:bodyPr>
          <a:lstStyle/>
          <a:p>
            <a:pPr algn="ctr"/>
            <a:r>
              <a:rPr lang="en-IN" sz="6600" dirty="0">
                <a:latin typeface="Bahnschrift SemiLight Condensed" panose="020B0502040204020203" pitchFamily="34" charset="0"/>
              </a:rPr>
              <a:t>THANK YOU…!</a:t>
            </a:r>
          </a:p>
        </p:txBody>
      </p:sp>
      <p:pic>
        <p:nvPicPr>
          <p:cNvPr id="5" name="Content Placeholder 4">
            <a:extLst>
              <a:ext uri="{FF2B5EF4-FFF2-40B4-BE49-F238E27FC236}">
                <a16:creationId xmlns:a16="http://schemas.microsoft.com/office/drawing/2014/main" id="{5CDAF851-6E54-4F37-A6F7-0154A0C48E7B}"/>
              </a:ext>
            </a:extLst>
          </p:cNvPr>
          <p:cNvPicPr>
            <a:picLocks noGrp="1" noChangeAspect="1"/>
          </p:cNvPicPr>
          <p:nvPr>
            <p:ph idx="1"/>
          </p:nvPr>
        </p:nvPicPr>
        <p:blipFill>
          <a:blip r:embed="rId2"/>
          <a:stretch>
            <a:fillRect/>
          </a:stretch>
        </p:blipFill>
        <p:spPr>
          <a:xfrm>
            <a:off x="5827713" y="2803525"/>
            <a:ext cx="2438400" cy="2438400"/>
          </a:xfrm>
        </p:spPr>
      </p:pic>
    </p:spTree>
    <p:extLst>
      <p:ext uri="{BB962C8B-B14F-4D97-AF65-F5344CB8AC3E}">
        <p14:creationId xmlns:p14="http://schemas.microsoft.com/office/powerpoint/2010/main" val="328167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429F-B491-499D-9F88-E9319B755401}"/>
              </a:ext>
            </a:extLst>
          </p:cNvPr>
          <p:cNvSpPr>
            <a:spLocks noGrp="1"/>
          </p:cNvSpPr>
          <p:nvPr>
            <p:ph type="title"/>
          </p:nvPr>
        </p:nvSpPr>
        <p:spPr/>
        <p:txBody>
          <a:bodyPr/>
          <a:lstStyle/>
          <a:p>
            <a:r>
              <a:rPr lang="en-IN" dirty="0"/>
              <a:t>Training and Test data</a:t>
            </a:r>
          </a:p>
        </p:txBody>
      </p:sp>
      <p:sp>
        <p:nvSpPr>
          <p:cNvPr id="3" name="Content Placeholder 2">
            <a:extLst>
              <a:ext uri="{FF2B5EF4-FFF2-40B4-BE49-F238E27FC236}">
                <a16:creationId xmlns:a16="http://schemas.microsoft.com/office/drawing/2014/main" id="{3D455A1D-5D5B-491C-9E8B-483637B4D078}"/>
              </a:ext>
            </a:extLst>
          </p:cNvPr>
          <p:cNvSpPr>
            <a:spLocks noGrp="1"/>
          </p:cNvSpPr>
          <p:nvPr>
            <p:ph idx="1"/>
          </p:nvPr>
        </p:nvSpPr>
        <p:spPr>
          <a:xfrm>
            <a:off x="677334" y="2160590"/>
            <a:ext cx="8596668" cy="2496252"/>
          </a:xfrm>
        </p:spPr>
        <p:txBody>
          <a:bodyPr/>
          <a:lstStyle/>
          <a:p>
            <a:pPr marL="609585" lvl="0" indent="-457188">
              <a:buClr>
                <a:srgbClr val="2D3B45"/>
              </a:buClr>
              <a:buSzPts val="1800"/>
              <a:buFont typeface="Wingdings" panose="05000000000000000000" pitchFamily="2" charset="2"/>
              <a:buChar char="Ø"/>
            </a:pPr>
            <a:r>
              <a:rPr lang="en-US" dirty="0">
                <a:latin typeface="Trebuchet MS (body)"/>
                <a:ea typeface="Arial"/>
                <a:cs typeface="Arial"/>
                <a:sym typeface="Arial"/>
              </a:rPr>
              <a:t>Positive and negative images of grape leaves, which are affected with diseases.</a:t>
            </a:r>
          </a:p>
          <a:p>
            <a:pPr marL="609585" lvl="0" indent="-457188">
              <a:buClr>
                <a:srgbClr val="2D3B45"/>
              </a:buClr>
              <a:buSzPts val="1800"/>
              <a:buFont typeface="Wingdings" panose="05000000000000000000" pitchFamily="2" charset="2"/>
              <a:buChar char="Ø"/>
            </a:pPr>
            <a:r>
              <a:rPr lang="en-US" u="sng" dirty="0">
                <a:latin typeface="Trebuchet MS (body)"/>
                <a:cs typeface="Arial"/>
                <a:sym typeface="Arial"/>
              </a:rPr>
              <a:t>15422</a:t>
            </a:r>
            <a:r>
              <a:rPr lang="en-US" dirty="0">
                <a:latin typeface="Trebuchet MS (body)"/>
                <a:cs typeface="Arial"/>
                <a:sym typeface="Arial"/>
              </a:rPr>
              <a:t> number of samples along with augmented images.</a:t>
            </a:r>
            <a:endParaRPr lang="en-US" dirty="0">
              <a:latin typeface="Trebuchet MS (body)"/>
            </a:endParaRPr>
          </a:p>
          <a:p>
            <a:pPr marL="152397" lvl="0" indent="0">
              <a:spcBef>
                <a:spcPts val="0"/>
              </a:spcBef>
              <a:buClr>
                <a:srgbClr val="2D3B45"/>
              </a:buClr>
              <a:buSzPts val="1800"/>
              <a:buNone/>
            </a:pPr>
            <a:endParaRPr lang="en-US" dirty="0">
              <a:latin typeface="Trebuchet MS (body)"/>
              <a:ea typeface="Arial"/>
              <a:cs typeface="Arial"/>
              <a:sym typeface="Arial"/>
            </a:endParaRPr>
          </a:p>
          <a:p>
            <a:pPr marL="609585" lvl="0" indent="-457188">
              <a:spcBef>
                <a:spcPts val="0"/>
              </a:spcBef>
              <a:buClr>
                <a:srgbClr val="2D3B45"/>
              </a:buClr>
              <a:buSzPts val="1800"/>
              <a:buFont typeface="Wingdings" panose="05000000000000000000" pitchFamily="2" charset="2"/>
              <a:buChar char="Ø"/>
            </a:pPr>
            <a:r>
              <a:rPr lang="en-US" dirty="0">
                <a:latin typeface="Trebuchet MS (body)"/>
                <a:ea typeface="Arial"/>
                <a:cs typeface="Arial"/>
                <a:sym typeface="Arial"/>
              </a:rPr>
              <a:t>LabelMe tool is used for annotation of images.</a:t>
            </a:r>
            <a:endParaRPr lang="en-US" dirty="0">
              <a:latin typeface="Trebuchet MS (body)"/>
            </a:endParaRPr>
          </a:p>
          <a:p>
            <a:pPr marL="438146" indent="-285750">
              <a:spcBef>
                <a:spcPts val="0"/>
              </a:spcBef>
              <a:buClr>
                <a:srgbClr val="2D3B45"/>
              </a:buClr>
              <a:buSzPts val="1800"/>
              <a:buFont typeface="Wingdings" panose="05000000000000000000" pitchFamily="2" charset="2"/>
              <a:buChar char="Ø"/>
            </a:pPr>
            <a:endParaRPr lang="en-US" dirty="0">
              <a:latin typeface="Trebuchet MS (body)"/>
              <a:ea typeface="Arial"/>
              <a:cs typeface="Arial"/>
              <a:sym typeface="Arial"/>
            </a:endParaRPr>
          </a:p>
          <a:p>
            <a:pPr marL="609585" lvl="0" indent="-457188">
              <a:spcBef>
                <a:spcPts val="0"/>
              </a:spcBef>
              <a:buClr>
                <a:srgbClr val="2D3B45"/>
              </a:buClr>
              <a:buSzPts val="1800"/>
              <a:buFont typeface="Wingdings" panose="05000000000000000000" pitchFamily="2" charset="2"/>
              <a:buChar char="Ø"/>
            </a:pPr>
            <a:r>
              <a:rPr lang="en-US" dirty="0">
                <a:latin typeface="Trebuchet MS (body)"/>
                <a:ea typeface="Arial"/>
                <a:cs typeface="Arial"/>
                <a:sym typeface="Arial"/>
              </a:rPr>
              <a:t>80-20 split for training &amp; testing, 20% of training data used for validation.</a:t>
            </a:r>
          </a:p>
          <a:p>
            <a:endParaRPr lang="en-IN" dirty="0"/>
          </a:p>
          <a:p>
            <a:endParaRPr lang="en-IN" dirty="0"/>
          </a:p>
        </p:txBody>
      </p:sp>
    </p:spTree>
    <p:extLst>
      <p:ext uri="{BB962C8B-B14F-4D97-AF65-F5344CB8AC3E}">
        <p14:creationId xmlns:p14="http://schemas.microsoft.com/office/powerpoint/2010/main" val="552616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CAD3-66B8-42BB-863D-84DC2309B660}"/>
              </a:ext>
            </a:extLst>
          </p:cNvPr>
          <p:cNvSpPr>
            <a:spLocks noGrp="1"/>
          </p:cNvSpPr>
          <p:nvPr>
            <p:ph type="title"/>
          </p:nvPr>
        </p:nvSpPr>
        <p:spPr>
          <a:xfrm>
            <a:off x="1097280" y="286604"/>
            <a:ext cx="9234497" cy="901174"/>
          </a:xfrm>
        </p:spPr>
        <p:txBody>
          <a:bodyPr/>
          <a:lstStyle/>
          <a:p>
            <a:r>
              <a:rPr lang="en-IN" dirty="0"/>
              <a:t>Different classes</a:t>
            </a:r>
          </a:p>
        </p:txBody>
      </p:sp>
      <p:pic>
        <p:nvPicPr>
          <p:cNvPr id="5" name="Content Placeholder 4">
            <a:extLst>
              <a:ext uri="{FF2B5EF4-FFF2-40B4-BE49-F238E27FC236}">
                <a16:creationId xmlns:a16="http://schemas.microsoft.com/office/drawing/2014/main" id="{1D7AB701-2860-4F86-8EF6-5C56A7636F9F}"/>
              </a:ext>
            </a:extLst>
          </p:cNvPr>
          <p:cNvPicPr>
            <a:picLocks noGrp="1" noChangeAspect="1"/>
          </p:cNvPicPr>
          <p:nvPr>
            <p:ph idx="1"/>
          </p:nvPr>
        </p:nvPicPr>
        <p:blipFill>
          <a:blip r:embed="rId2"/>
          <a:stretch>
            <a:fillRect/>
          </a:stretch>
        </p:blipFill>
        <p:spPr>
          <a:xfrm>
            <a:off x="2960016" y="1131554"/>
            <a:ext cx="5518733" cy="4812849"/>
          </a:xfrm>
        </p:spPr>
      </p:pic>
    </p:spTree>
    <p:extLst>
      <p:ext uri="{BB962C8B-B14F-4D97-AF65-F5344CB8AC3E}">
        <p14:creationId xmlns:p14="http://schemas.microsoft.com/office/powerpoint/2010/main" val="189312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9627-8280-49E5-965F-849E61F0CA5C}"/>
              </a:ext>
            </a:extLst>
          </p:cNvPr>
          <p:cNvSpPr>
            <a:spLocks noGrp="1"/>
          </p:cNvSpPr>
          <p:nvPr>
            <p:ph type="title"/>
          </p:nvPr>
        </p:nvSpPr>
        <p:spPr/>
        <p:txBody>
          <a:bodyPr>
            <a:normAutofit fontScale="90000"/>
          </a:bodyPr>
          <a:lstStyle/>
          <a:p>
            <a:r>
              <a:rPr lang="en-IN" dirty="0"/>
              <a:t>Samples of Train and Test data- Before Augmentation and Addition of data samples</a:t>
            </a:r>
          </a:p>
        </p:txBody>
      </p:sp>
      <p:graphicFrame>
        <p:nvGraphicFramePr>
          <p:cNvPr id="4" name="Table 4">
            <a:extLst>
              <a:ext uri="{FF2B5EF4-FFF2-40B4-BE49-F238E27FC236}">
                <a16:creationId xmlns:a16="http://schemas.microsoft.com/office/drawing/2014/main" id="{579F22D0-5D89-42C7-87AE-9614D0129614}"/>
              </a:ext>
            </a:extLst>
          </p:cNvPr>
          <p:cNvGraphicFramePr>
            <a:graphicFrameLocks noGrp="1"/>
          </p:cNvGraphicFramePr>
          <p:nvPr>
            <p:ph idx="1"/>
            <p:extLst>
              <p:ext uri="{D42A27DB-BD31-4B8C-83A1-F6EECF244321}">
                <p14:modId xmlns:p14="http://schemas.microsoft.com/office/powerpoint/2010/main" val="1435117609"/>
              </p:ext>
            </p:extLst>
          </p:nvPr>
        </p:nvGraphicFramePr>
        <p:xfrm>
          <a:off x="2589213" y="2133600"/>
          <a:ext cx="8915400" cy="1854200"/>
        </p:xfrm>
        <a:graphic>
          <a:graphicData uri="http://schemas.openxmlformats.org/drawingml/2006/table">
            <a:tbl>
              <a:tblPr firstRow="1" bandRow="1">
                <a:tableStyleId>{5C22544A-7EE6-4342-B048-85BDC9FD1C3A}</a:tableStyleId>
              </a:tblPr>
              <a:tblGrid>
                <a:gridCol w="4457700">
                  <a:extLst>
                    <a:ext uri="{9D8B030D-6E8A-4147-A177-3AD203B41FA5}">
                      <a16:colId xmlns:a16="http://schemas.microsoft.com/office/drawing/2014/main" val="3483008184"/>
                    </a:ext>
                  </a:extLst>
                </a:gridCol>
                <a:gridCol w="4457700">
                  <a:extLst>
                    <a:ext uri="{9D8B030D-6E8A-4147-A177-3AD203B41FA5}">
                      <a16:colId xmlns:a16="http://schemas.microsoft.com/office/drawing/2014/main" val="220817494"/>
                    </a:ext>
                  </a:extLst>
                </a:gridCol>
              </a:tblGrid>
              <a:tr h="370840">
                <a:tc>
                  <a:txBody>
                    <a:bodyPr/>
                    <a:lstStyle/>
                    <a:p>
                      <a:r>
                        <a:rPr lang="en-IN" dirty="0"/>
                        <a:t>DISEASE</a:t>
                      </a:r>
                    </a:p>
                  </a:txBody>
                  <a:tcPr marL="94834" marR="94834"/>
                </a:tc>
                <a:tc>
                  <a:txBody>
                    <a:bodyPr/>
                    <a:lstStyle/>
                    <a:p>
                      <a:r>
                        <a:rPr lang="en-IN" dirty="0"/>
                        <a:t>NUMBER OF SAMPLES</a:t>
                      </a:r>
                    </a:p>
                  </a:txBody>
                  <a:tcPr marL="94834" marR="94834"/>
                </a:tc>
                <a:extLst>
                  <a:ext uri="{0D108BD9-81ED-4DB2-BD59-A6C34878D82A}">
                    <a16:rowId xmlns:a16="http://schemas.microsoft.com/office/drawing/2014/main" val="1135270713"/>
                  </a:ext>
                </a:extLst>
              </a:tr>
              <a:tr h="370840">
                <a:tc>
                  <a:txBody>
                    <a:bodyPr/>
                    <a:lstStyle/>
                    <a:p>
                      <a:r>
                        <a:rPr lang="en-IN" dirty="0"/>
                        <a:t>BLACK MEASLES</a:t>
                      </a:r>
                    </a:p>
                  </a:txBody>
                  <a:tcPr marL="94834" marR="94834"/>
                </a:tc>
                <a:tc>
                  <a:txBody>
                    <a:bodyPr/>
                    <a:lstStyle/>
                    <a:p>
                      <a:r>
                        <a:rPr lang="en-IN" dirty="0"/>
                        <a:t>1433</a:t>
                      </a:r>
                    </a:p>
                  </a:txBody>
                  <a:tcPr marL="94834" marR="94834"/>
                </a:tc>
                <a:extLst>
                  <a:ext uri="{0D108BD9-81ED-4DB2-BD59-A6C34878D82A}">
                    <a16:rowId xmlns:a16="http://schemas.microsoft.com/office/drawing/2014/main" val="2714550385"/>
                  </a:ext>
                </a:extLst>
              </a:tr>
              <a:tr h="370840">
                <a:tc>
                  <a:txBody>
                    <a:bodyPr/>
                    <a:lstStyle/>
                    <a:p>
                      <a:r>
                        <a:rPr lang="en-IN" dirty="0"/>
                        <a:t>BLACK ROT</a:t>
                      </a:r>
                    </a:p>
                  </a:txBody>
                  <a:tcPr marL="94834" marR="94834"/>
                </a:tc>
                <a:tc>
                  <a:txBody>
                    <a:bodyPr/>
                    <a:lstStyle/>
                    <a:p>
                      <a:r>
                        <a:rPr lang="en-IN" dirty="0"/>
                        <a:t>1530</a:t>
                      </a:r>
                    </a:p>
                  </a:txBody>
                  <a:tcPr marL="94834" marR="94834"/>
                </a:tc>
                <a:extLst>
                  <a:ext uri="{0D108BD9-81ED-4DB2-BD59-A6C34878D82A}">
                    <a16:rowId xmlns:a16="http://schemas.microsoft.com/office/drawing/2014/main" val="1429738544"/>
                  </a:ext>
                </a:extLst>
              </a:tr>
              <a:tr h="370840">
                <a:tc>
                  <a:txBody>
                    <a:bodyPr/>
                    <a:lstStyle/>
                    <a:p>
                      <a:r>
                        <a:rPr lang="en-IN" dirty="0"/>
                        <a:t>HEALTHY</a:t>
                      </a:r>
                    </a:p>
                  </a:txBody>
                  <a:tcPr marL="94834" marR="94834"/>
                </a:tc>
                <a:tc>
                  <a:txBody>
                    <a:bodyPr/>
                    <a:lstStyle/>
                    <a:p>
                      <a:r>
                        <a:rPr lang="en-IN" dirty="0"/>
                        <a:t>577</a:t>
                      </a:r>
                    </a:p>
                  </a:txBody>
                  <a:tcPr marL="94834" marR="94834"/>
                </a:tc>
                <a:extLst>
                  <a:ext uri="{0D108BD9-81ED-4DB2-BD59-A6C34878D82A}">
                    <a16:rowId xmlns:a16="http://schemas.microsoft.com/office/drawing/2014/main" val="1910066760"/>
                  </a:ext>
                </a:extLst>
              </a:tr>
              <a:tr h="370840">
                <a:tc>
                  <a:txBody>
                    <a:bodyPr/>
                    <a:lstStyle/>
                    <a:p>
                      <a:r>
                        <a:rPr lang="en-IN" dirty="0"/>
                        <a:t>LEAF BLIGHT</a:t>
                      </a:r>
                    </a:p>
                  </a:txBody>
                  <a:tcPr marL="94834" marR="94834"/>
                </a:tc>
                <a:tc>
                  <a:txBody>
                    <a:bodyPr/>
                    <a:lstStyle/>
                    <a:p>
                      <a:r>
                        <a:rPr lang="en-IN" dirty="0"/>
                        <a:t>1342</a:t>
                      </a:r>
                    </a:p>
                  </a:txBody>
                  <a:tcPr marL="94834" marR="94834"/>
                </a:tc>
                <a:extLst>
                  <a:ext uri="{0D108BD9-81ED-4DB2-BD59-A6C34878D82A}">
                    <a16:rowId xmlns:a16="http://schemas.microsoft.com/office/drawing/2014/main" val="3160471310"/>
                  </a:ext>
                </a:extLst>
              </a:tr>
            </a:tbl>
          </a:graphicData>
        </a:graphic>
      </p:graphicFrame>
      <p:sp>
        <p:nvSpPr>
          <p:cNvPr id="8" name="TextBox 7">
            <a:extLst>
              <a:ext uri="{FF2B5EF4-FFF2-40B4-BE49-F238E27FC236}">
                <a16:creationId xmlns:a16="http://schemas.microsoft.com/office/drawing/2014/main" id="{EFB00DAE-45C7-4ABA-A1E9-2E87ED5E39D5}"/>
              </a:ext>
            </a:extLst>
          </p:cNvPr>
          <p:cNvSpPr txBox="1"/>
          <p:nvPr/>
        </p:nvSpPr>
        <p:spPr>
          <a:xfrm>
            <a:off x="4044099" y="4486128"/>
            <a:ext cx="2119619" cy="369332"/>
          </a:xfrm>
          <a:prstGeom prst="rect">
            <a:avLst/>
          </a:prstGeom>
          <a:noFill/>
        </p:spPr>
        <p:txBody>
          <a:bodyPr wrap="none" rtlCol="0">
            <a:spAutoFit/>
          </a:bodyPr>
          <a:lstStyle/>
          <a:p>
            <a:r>
              <a:rPr lang="en-IN" dirty="0"/>
              <a:t>Total images: 4890</a:t>
            </a:r>
          </a:p>
        </p:txBody>
      </p:sp>
    </p:spTree>
    <p:extLst>
      <p:ext uri="{BB962C8B-B14F-4D97-AF65-F5344CB8AC3E}">
        <p14:creationId xmlns:p14="http://schemas.microsoft.com/office/powerpoint/2010/main" val="1400165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140B-C0C2-4EE3-90A7-FF01302C047B}"/>
              </a:ext>
            </a:extLst>
          </p:cNvPr>
          <p:cNvSpPr>
            <a:spLocks noGrp="1"/>
          </p:cNvSpPr>
          <p:nvPr>
            <p:ph type="title"/>
          </p:nvPr>
        </p:nvSpPr>
        <p:spPr/>
        <p:txBody>
          <a:bodyPr/>
          <a:lstStyle/>
          <a:p>
            <a:r>
              <a:rPr lang="en-IN" dirty="0"/>
              <a:t>Data Augmentation</a:t>
            </a:r>
          </a:p>
        </p:txBody>
      </p:sp>
      <p:graphicFrame>
        <p:nvGraphicFramePr>
          <p:cNvPr id="21" name="Table 4">
            <a:extLst>
              <a:ext uri="{FF2B5EF4-FFF2-40B4-BE49-F238E27FC236}">
                <a16:creationId xmlns:a16="http://schemas.microsoft.com/office/drawing/2014/main" id="{5442639B-4E1F-4BC0-ADD3-1299C50F7D32}"/>
              </a:ext>
            </a:extLst>
          </p:cNvPr>
          <p:cNvGraphicFramePr>
            <a:graphicFrameLocks noGrp="1"/>
          </p:cNvGraphicFramePr>
          <p:nvPr>
            <p:ph idx="1"/>
            <p:extLst>
              <p:ext uri="{D42A27DB-BD31-4B8C-83A1-F6EECF244321}">
                <p14:modId xmlns:p14="http://schemas.microsoft.com/office/powerpoint/2010/main" val="26444955"/>
              </p:ext>
            </p:extLst>
          </p:nvPr>
        </p:nvGraphicFramePr>
        <p:xfrm>
          <a:off x="1376000" y="3913810"/>
          <a:ext cx="4720000" cy="2651760"/>
        </p:xfrm>
        <a:graphic>
          <a:graphicData uri="http://schemas.openxmlformats.org/drawingml/2006/table">
            <a:tbl>
              <a:tblPr firstRow="1" bandRow="1">
                <a:tableStyleId>{5C22544A-7EE6-4342-B048-85BDC9FD1C3A}</a:tableStyleId>
              </a:tblPr>
              <a:tblGrid>
                <a:gridCol w="2360000">
                  <a:extLst>
                    <a:ext uri="{9D8B030D-6E8A-4147-A177-3AD203B41FA5}">
                      <a16:colId xmlns:a16="http://schemas.microsoft.com/office/drawing/2014/main" val="3483008184"/>
                    </a:ext>
                  </a:extLst>
                </a:gridCol>
                <a:gridCol w="2360000">
                  <a:extLst>
                    <a:ext uri="{9D8B030D-6E8A-4147-A177-3AD203B41FA5}">
                      <a16:colId xmlns:a16="http://schemas.microsoft.com/office/drawing/2014/main" val="220817494"/>
                    </a:ext>
                  </a:extLst>
                </a:gridCol>
              </a:tblGrid>
              <a:tr h="1092820">
                <a:tc>
                  <a:txBody>
                    <a:bodyPr/>
                    <a:lstStyle/>
                    <a:p>
                      <a:r>
                        <a:rPr lang="en-IN" dirty="0"/>
                        <a:t>DISEASE</a:t>
                      </a:r>
                    </a:p>
                  </a:txBody>
                  <a:tcPr/>
                </a:tc>
                <a:tc>
                  <a:txBody>
                    <a:bodyPr/>
                    <a:lstStyle/>
                    <a:p>
                      <a:r>
                        <a:rPr lang="en-IN" dirty="0"/>
                        <a:t>TOTAL SAMPLES (INCLUDING AUGMENTED IMAGES)</a:t>
                      </a:r>
                    </a:p>
                  </a:txBody>
                  <a:tcPr/>
                </a:tc>
                <a:extLst>
                  <a:ext uri="{0D108BD9-81ED-4DB2-BD59-A6C34878D82A}">
                    <a16:rowId xmlns:a16="http://schemas.microsoft.com/office/drawing/2014/main" val="1135270713"/>
                  </a:ext>
                </a:extLst>
              </a:tr>
              <a:tr h="340922">
                <a:tc>
                  <a:txBody>
                    <a:bodyPr/>
                    <a:lstStyle/>
                    <a:p>
                      <a:r>
                        <a:rPr lang="en-IN" dirty="0"/>
                        <a:t>BLACK MEASLES</a:t>
                      </a:r>
                    </a:p>
                  </a:txBody>
                  <a:tcPr/>
                </a:tc>
                <a:tc>
                  <a:txBody>
                    <a:bodyPr/>
                    <a:lstStyle/>
                    <a:p>
                      <a:r>
                        <a:rPr lang="en-IN" dirty="0"/>
                        <a:t>5621</a:t>
                      </a:r>
                    </a:p>
                  </a:txBody>
                  <a:tcPr/>
                </a:tc>
                <a:extLst>
                  <a:ext uri="{0D108BD9-81ED-4DB2-BD59-A6C34878D82A}">
                    <a16:rowId xmlns:a16="http://schemas.microsoft.com/office/drawing/2014/main" val="2714550385"/>
                  </a:ext>
                </a:extLst>
              </a:tr>
              <a:tr h="340922">
                <a:tc>
                  <a:txBody>
                    <a:bodyPr/>
                    <a:lstStyle/>
                    <a:p>
                      <a:r>
                        <a:rPr lang="en-IN" dirty="0"/>
                        <a:t>BLACK ROT</a:t>
                      </a:r>
                    </a:p>
                  </a:txBody>
                  <a:tcPr/>
                </a:tc>
                <a:tc>
                  <a:txBody>
                    <a:bodyPr/>
                    <a:lstStyle/>
                    <a:p>
                      <a:r>
                        <a:rPr lang="en-IN" dirty="0"/>
                        <a:t>2910</a:t>
                      </a:r>
                    </a:p>
                  </a:txBody>
                  <a:tcPr/>
                </a:tc>
                <a:extLst>
                  <a:ext uri="{0D108BD9-81ED-4DB2-BD59-A6C34878D82A}">
                    <a16:rowId xmlns:a16="http://schemas.microsoft.com/office/drawing/2014/main" val="1429738544"/>
                  </a:ext>
                </a:extLst>
              </a:tr>
              <a:tr h="340922">
                <a:tc>
                  <a:txBody>
                    <a:bodyPr/>
                    <a:lstStyle/>
                    <a:p>
                      <a:r>
                        <a:rPr lang="en-IN" dirty="0"/>
                        <a:t>HEALTHY</a:t>
                      </a:r>
                    </a:p>
                  </a:txBody>
                  <a:tcPr/>
                </a:tc>
                <a:tc>
                  <a:txBody>
                    <a:bodyPr/>
                    <a:lstStyle/>
                    <a:p>
                      <a:r>
                        <a:rPr lang="en-IN" dirty="0"/>
                        <a:t>2221</a:t>
                      </a:r>
                    </a:p>
                  </a:txBody>
                  <a:tcPr/>
                </a:tc>
                <a:extLst>
                  <a:ext uri="{0D108BD9-81ED-4DB2-BD59-A6C34878D82A}">
                    <a16:rowId xmlns:a16="http://schemas.microsoft.com/office/drawing/2014/main" val="1910066760"/>
                  </a:ext>
                </a:extLst>
              </a:tr>
              <a:tr h="340922">
                <a:tc>
                  <a:txBody>
                    <a:bodyPr/>
                    <a:lstStyle/>
                    <a:p>
                      <a:r>
                        <a:rPr lang="en-IN" dirty="0"/>
                        <a:t>LEAF BLIGHT</a:t>
                      </a:r>
                    </a:p>
                  </a:txBody>
                  <a:tcPr/>
                </a:tc>
                <a:tc>
                  <a:txBody>
                    <a:bodyPr/>
                    <a:lstStyle/>
                    <a:p>
                      <a:r>
                        <a:rPr lang="en-IN" dirty="0"/>
                        <a:t>4670</a:t>
                      </a:r>
                    </a:p>
                  </a:txBody>
                  <a:tcPr/>
                </a:tc>
                <a:extLst>
                  <a:ext uri="{0D108BD9-81ED-4DB2-BD59-A6C34878D82A}">
                    <a16:rowId xmlns:a16="http://schemas.microsoft.com/office/drawing/2014/main" val="3160471310"/>
                  </a:ext>
                </a:extLst>
              </a:tr>
            </a:tbl>
          </a:graphicData>
        </a:graphic>
      </p:graphicFrame>
      <p:pic>
        <p:nvPicPr>
          <p:cNvPr id="7" name="Picture 6">
            <a:extLst>
              <a:ext uri="{FF2B5EF4-FFF2-40B4-BE49-F238E27FC236}">
                <a16:creationId xmlns:a16="http://schemas.microsoft.com/office/drawing/2014/main" id="{9D9E860C-71A3-42FC-98ED-0D9DE3FF326B}"/>
              </a:ext>
            </a:extLst>
          </p:cNvPr>
          <p:cNvPicPr>
            <a:picLocks noChangeAspect="1"/>
          </p:cNvPicPr>
          <p:nvPr/>
        </p:nvPicPr>
        <p:blipFill>
          <a:blip r:embed="rId2"/>
          <a:stretch>
            <a:fillRect/>
          </a:stretch>
        </p:blipFill>
        <p:spPr>
          <a:xfrm>
            <a:off x="776140" y="1436802"/>
            <a:ext cx="1909713" cy="1909713"/>
          </a:xfrm>
          <a:prstGeom prst="rect">
            <a:avLst/>
          </a:prstGeom>
        </p:spPr>
      </p:pic>
      <p:sp>
        <p:nvSpPr>
          <p:cNvPr id="8" name="TextBox 7">
            <a:extLst>
              <a:ext uri="{FF2B5EF4-FFF2-40B4-BE49-F238E27FC236}">
                <a16:creationId xmlns:a16="http://schemas.microsoft.com/office/drawing/2014/main" id="{30382954-6EA5-4C4F-A830-FAC4A8B60990}"/>
              </a:ext>
            </a:extLst>
          </p:cNvPr>
          <p:cNvSpPr txBox="1"/>
          <p:nvPr/>
        </p:nvSpPr>
        <p:spPr>
          <a:xfrm>
            <a:off x="1234706" y="3346515"/>
            <a:ext cx="992579" cy="369332"/>
          </a:xfrm>
          <a:prstGeom prst="rect">
            <a:avLst/>
          </a:prstGeom>
          <a:noFill/>
        </p:spPr>
        <p:txBody>
          <a:bodyPr wrap="none" rtlCol="0">
            <a:spAutoFit/>
          </a:bodyPr>
          <a:lstStyle/>
          <a:p>
            <a:r>
              <a:rPr lang="en-IN" dirty="0"/>
              <a:t>Original</a:t>
            </a:r>
          </a:p>
        </p:txBody>
      </p:sp>
      <p:pic>
        <p:nvPicPr>
          <p:cNvPr id="10" name="Picture 9">
            <a:extLst>
              <a:ext uri="{FF2B5EF4-FFF2-40B4-BE49-F238E27FC236}">
                <a16:creationId xmlns:a16="http://schemas.microsoft.com/office/drawing/2014/main" id="{2C408AB6-E039-4875-98C8-AC986A21740F}"/>
              </a:ext>
            </a:extLst>
          </p:cNvPr>
          <p:cNvPicPr>
            <a:picLocks noChangeAspect="1"/>
          </p:cNvPicPr>
          <p:nvPr/>
        </p:nvPicPr>
        <p:blipFill>
          <a:blip r:embed="rId3"/>
          <a:stretch>
            <a:fillRect/>
          </a:stretch>
        </p:blipFill>
        <p:spPr>
          <a:xfrm>
            <a:off x="2924659" y="1436801"/>
            <a:ext cx="1909713" cy="1909713"/>
          </a:xfrm>
          <a:prstGeom prst="rect">
            <a:avLst/>
          </a:prstGeom>
        </p:spPr>
      </p:pic>
      <p:sp>
        <p:nvSpPr>
          <p:cNvPr id="11" name="TextBox 10">
            <a:extLst>
              <a:ext uri="{FF2B5EF4-FFF2-40B4-BE49-F238E27FC236}">
                <a16:creationId xmlns:a16="http://schemas.microsoft.com/office/drawing/2014/main" id="{3457F69E-83F9-4CBC-8E0F-9B47E3246E75}"/>
              </a:ext>
            </a:extLst>
          </p:cNvPr>
          <p:cNvSpPr txBox="1"/>
          <p:nvPr/>
        </p:nvSpPr>
        <p:spPr>
          <a:xfrm>
            <a:off x="3162235" y="3359812"/>
            <a:ext cx="1434560" cy="369332"/>
          </a:xfrm>
          <a:prstGeom prst="rect">
            <a:avLst/>
          </a:prstGeom>
          <a:noFill/>
        </p:spPr>
        <p:txBody>
          <a:bodyPr wrap="none" rtlCol="0">
            <a:spAutoFit/>
          </a:bodyPr>
          <a:lstStyle/>
          <a:p>
            <a:r>
              <a:rPr lang="en-IN" dirty="0"/>
              <a:t>Vertical Flip</a:t>
            </a:r>
          </a:p>
        </p:txBody>
      </p:sp>
      <p:pic>
        <p:nvPicPr>
          <p:cNvPr id="13" name="Picture 12">
            <a:extLst>
              <a:ext uri="{FF2B5EF4-FFF2-40B4-BE49-F238E27FC236}">
                <a16:creationId xmlns:a16="http://schemas.microsoft.com/office/drawing/2014/main" id="{A3EDF1DB-7DD2-4111-AE22-42EAAC4EAB71}"/>
              </a:ext>
            </a:extLst>
          </p:cNvPr>
          <p:cNvPicPr>
            <a:picLocks noChangeAspect="1"/>
          </p:cNvPicPr>
          <p:nvPr/>
        </p:nvPicPr>
        <p:blipFill>
          <a:blip r:embed="rId4"/>
          <a:stretch>
            <a:fillRect/>
          </a:stretch>
        </p:blipFill>
        <p:spPr>
          <a:xfrm>
            <a:off x="5073178" y="1436802"/>
            <a:ext cx="1909713" cy="1923010"/>
          </a:xfrm>
          <a:prstGeom prst="rect">
            <a:avLst/>
          </a:prstGeom>
        </p:spPr>
      </p:pic>
      <p:pic>
        <p:nvPicPr>
          <p:cNvPr id="15" name="Picture 14">
            <a:extLst>
              <a:ext uri="{FF2B5EF4-FFF2-40B4-BE49-F238E27FC236}">
                <a16:creationId xmlns:a16="http://schemas.microsoft.com/office/drawing/2014/main" id="{C3187ACD-F035-42EF-A531-48A03AE85848}"/>
              </a:ext>
            </a:extLst>
          </p:cNvPr>
          <p:cNvPicPr>
            <a:picLocks noChangeAspect="1"/>
          </p:cNvPicPr>
          <p:nvPr/>
        </p:nvPicPr>
        <p:blipFill>
          <a:blip r:embed="rId5"/>
          <a:stretch>
            <a:fillRect/>
          </a:stretch>
        </p:blipFill>
        <p:spPr>
          <a:xfrm>
            <a:off x="7294168" y="1436802"/>
            <a:ext cx="2076048" cy="1909712"/>
          </a:xfrm>
          <a:prstGeom prst="rect">
            <a:avLst/>
          </a:prstGeom>
        </p:spPr>
      </p:pic>
      <p:sp>
        <p:nvSpPr>
          <p:cNvPr id="16" name="TextBox 15">
            <a:extLst>
              <a:ext uri="{FF2B5EF4-FFF2-40B4-BE49-F238E27FC236}">
                <a16:creationId xmlns:a16="http://schemas.microsoft.com/office/drawing/2014/main" id="{34B590B5-4734-452A-A5F2-12C42D34D112}"/>
              </a:ext>
            </a:extLst>
          </p:cNvPr>
          <p:cNvSpPr txBox="1"/>
          <p:nvPr/>
        </p:nvSpPr>
        <p:spPr>
          <a:xfrm>
            <a:off x="7268359" y="3363012"/>
            <a:ext cx="2101857" cy="369332"/>
          </a:xfrm>
          <a:prstGeom prst="rect">
            <a:avLst/>
          </a:prstGeom>
          <a:noFill/>
        </p:spPr>
        <p:txBody>
          <a:bodyPr wrap="none" rtlCol="0">
            <a:spAutoFit/>
          </a:bodyPr>
          <a:lstStyle/>
          <a:p>
            <a:r>
              <a:rPr lang="en-IN" dirty="0"/>
              <a:t>Gamma correction</a:t>
            </a:r>
          </a:p>
        </p:txBody>
      </p:sp>
      <p:sp>
        <p:nvSpPr>
          <p:cNvPr id="17" name="TextBox 16">
            <a:extLst>
              <a:ext uri="{FF2B5EF4-FFF2-40B4-BE49-F238E27FC236}">
                <a16:creationId xmlns:a16="http://schemas.microsoft.com/office/drawing/2014/main" id="{200CBF06-1380-4ABD-BEF4-CC7E8DB7CF1F}"/>
              </a:ext>
            </a:extLst>
          </p:cNvPr>
          <p:cNvSpPr txBox="1"/>
          <p:nvPr/>
        </p:nvSpPr>
        <p:spPr>
          <a:xfrm>
            <a:off x="4977105" y="3360657"/>
            <a:ext cx="2101857" cy="369332"/>
          </a:xfrm>
          <a:prstGeom prst="rect">
            <a:avLst/>
          </a:prstGeom>
          <a:noFill/>
        </p:spPr>
        <p:txBody>
          <a:bodyPr wrap="none" rtlCol="0">
            <a:spAutoFit/>
          </a:bodyPr>
          <a:lstStyle/>
          <a:p>
            <a:r>
              <a:rPr lang="en-IN" dirty="0"/>
              <a:t>Gamma correction</a:t>
            </a:r>
          </a:p>
        </p:txBody>
      </p:sp>
      <p:pic>
        <p:nvPicPr>
          <p:cNvPr id="19" name="Picture 18">
            <a:extLst>
              <a:ext uri="{FF2B5EF4-FFF2-40B4-BE49-F238E27FC236}">
                <a16:creationId xmlns:a16="http://schemas.microsoft.com/office/drawing/2014/main" id="{740C1D71-3489-4221-99B9-7321B29DF414}"/>
              </a:ext>
            </a:extLst>
          </p:cNvPr>
          <p:cNvPicPr>
            <a:picLocks noChangeAspect="1"/>
          </p:cNvPicPr>
          <p:nvPr/>
        </p:nvPicPr>
        <p:blipFill>
          <a:blip r:embed="rId6"/>
          <a:stretch>
            <a:fillRect/>
          </a:stretch>
        </p:blipFill>
        <p:spPr>
          <a:xfrm>
            <a:off x="9732568" y="1436801"/>
            <a:ext cx="2060542" cy="1909712"/>
          </a:xfrm>
          <a:prstGeom prst="rect">
            <a:avLst/>
          </a:prstGeom>
        </p:spPr>
      </p:pic>
      <p:sp>
        <p:nvSpPr>
          <p:cNvPr id="20" name="TextBox 19">
            <a:extLst>
              <a:ext uri="{FF2B5EF4-FFF2-40B4-BE49-F238E27FC236}">
                <a16:creationId xmlns:a16="http://schemas.microsoft.com/office/drawing/2014/main" id="{C1923A07-996C-42A0-91E2-FB25E9DB3809}"/>
              </a:ext>
            </a:extLst>
          </p:cNvPr>
          <p:cNvSpPr txBox="1"/>
          <p:nvPr/>
        </p:nvSpPr>
        <p:spPr>
          <a:xfrm>
            <a:off x="10171522" y="3359812"/>
            <a:ext cx="1015021" cy="369332"/>
          </a:xfrm>
          <a:prstGeom prst="rect">
            <a:avLst/>
          </a:prstGeom>
          <a:noFill/>
        </p:spPr>
        <p:txBody>
          <a:bodyPr wrap="none" rtlCol="0">
            <a:spAutoFit/>
          </a:bodyPr>
          <a:lstStyle/>
          <a:p>
            <a:r>
              <a:rPr lang="en-IN" dirty="0"/>
              <a:t>Sharpen</a:t>
            </a:r>
          </a:p>
        </p:txBody>
      </p:sp>
      <p:sp>
        <p:nvSpPr>
          <p:cNvPr id="22" name="TextBox 21">
            <a:extLst>
              <a:ext uri="{FF2B5EF4-FFF2-40B4-BE49-F238E27FC236}">
                <a16:creationId xmlns:a16="http://schemas.microsoft.com/office/drawing/2014/main" id="{C4014DC3-E354-49D9-BD05-8853696AC306}"/>
              </a:ext>
            </a:extLst>
          </p:cNvPr>
          <p:cNvSpPr txBox="1"/>
          <p:nvPr/>
        </p:nvSpPr>
        <p:spPr>
          <a:xfrm>
            <a:off x="7122144" y="5236532"/>
            <a:ext cx="2241447" cy="369332"/>
          </a:xfrm>
          <a:prstGeom prst="rect">
            <a:avLst/>
          </a:prstGeom>
          <a:noFill/>
        </p:spPr>
        <p:txBody>
          <a:bodyPr wrap="none" rtlCol="0">
            <a:spAutoFit/>
          </a:bodyPr>
          <a:lstStyle/>
          <a:p>
            <a:r>
              <a:rPr lang="en-IN" dirty="0"/>
              <a:t>Total images: 15422</a:t>
            </a:r>
          </a:p>
        </p:txBody>
      </p:sp>
    </p:spTree>
    <p:extLst>
      <p:ext uri="{BB962C8B-B14F-4D97-AF65-F5344CB8AC3E}">
        <p14:creationId xmlns:p14="http://schemas.microsoft.com/office/powerpoint/2010/main" val="87266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AA3C-EA1B-486D-9240-40304FB37193}"/>
              </a:ext>
            </a:extLst>
          </p:cNvPr>
          <p:cNvSpPr>
            <a:spLocks noGrp="1"/>
          </p:cNvSpPr>
          <p:nvPr>
            <p:ph type="title"/>
          </p:nvPr>
        </p:nvSpPr>
        <p:spPr/>
        <p:txBody>
          <a:bodyPr/>
          <a:lstStyle/>
          <a:p>
            <a:r>
              <a:rPr lang="en-IN" dirty="0"/>
              <a:t>Training Data Preparation</a:t>
            </a:r>
          </a:p>
        </p:txBody>
      </p:sp>
      <p:graphicFrame>
        <p:nvGraphicFramePr>
          <p:cNvPr id="10" name="Content Placeholder 9">
            <a:extLst>
              <a:ext uri="{FF2B5EF4-FFF2-40B4-BE49-F238E27FC236}">
                <a16:creationId xmlns:a16="http://schemas.microsoft.com/office/drawing/2014/main" id="{790A3C96-226A-47C5-945E-FCCC247128A9}"/>
              </a:ext>
            </a:extLst>
          </p:cNvPr>
          <p:cNvGraphicFramePr>
            <a:graphicFrameLocks noGrp="1"/>
          </p:cNvGraphicFramePr>
          <p:nvPr>
            <p:ph idx="1"/>
            <p:extLst>
              <p:ext uri="{D42A27DB-BD31-4B8C-83A1-F6EECF244321}">
                <p14:modId xmlns:p14="http://schemas.microsoft.com/office/powerpoint/2010/main" val="1909807921"/>
              </p:ext>
            </p:extLst>
          </p:nvPr>
        </p:nvGraphicFramePr>
        <p:xfrm>
          <a:off x="820103" y="1804988"/>
          <a:ext cx="8596312" cy="38814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596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7956-9E7C-4250-BB5D-3491ABEC4206}"/>
              </a:ext>
            </a:extLst>
          </p:cNvPr>
          <p:cNvSpPr>
            <a:spLocks noGrp="1"/>
          </p:cNvSpPr>
          <p:nvPr>
            <p:ph type="title"/>
          </p:nvPr>
        </p:nvSpPr>
        <p:spPr>
          <a:xfrm>
            <a:off x="857838" y="347886"/>
            <a:ext cx="9619111" cy="924734"/>
          </a:xfrm>
        </p:spPr>
        <p:txBody>
          <a:bodyPr/>
          <a:lstStyle/>
          <a:p>
            <a:r>
              <a:rPr lang="en-IN" dirty="0"/>
              <a:t>Data Overview - Using </a:t>
            </a:r>
            <a:r>
              <a:rPr lang="en-IN" dirty="0" err="1"/>
              <a:t>Labelme</a:t>
            </a:r>
            <a:endParaRPr lang="en-IN" dirty="0"/>
          </a:p>
        </p:txBody>
      </p:sp>
      <p:pic>
        <p:nvPicPr>
          <p:cNvPr id="5" name="Content Placeholder 4">
            <a:extLst>
              <a:ext uri="{FF2B5EF4-FFF2-40B4-BE49-F238E27FC236}">
                <a16:creationId xmlns:a16="http://schemas.microsoft.com/office/drawing/2014/main" id="{618F6B87-448F-411B-8C12-1FF96E6451A6}"/>
              </a:ext>
            </a:extLst>
          </p:cNvPr>
          <p:cNvPicPr>
            <a:picLocks noGrp="1" noChangeAspect="1"/>
          </p:cNvPicPr>
          <p:nvPr>
            <p:ph idx="1"/>
          </p:nvPr>
        </p:nvPicPr>
        <p:blipFill>
          <a:blip r:embed="rId2"/>
          <a:stretch>
            <a:fillRect/>
          </a:stretch>
        </p:blipFill>
        <p:spPr>
          <a:xfrm>
            <a:off x="306773" y="1783903"/>
            <a:ext cx="2806354" cy="3105166"/>
          </a:xfrm>
        </p:spPr>
      </p:pic>
      <p:pic>
        <p:nvPicPr>
          <p:cNvPr id="7" name="Picture 6">
            <a:extLst>
              <a:ext uri="{FF2B5EF4-FFF2-40B4-BE49-F238E27FC236}">
                <a16:creationId xmlns:a16="http://schemas.microsoft.com/office/drawing/2014/main" id="{20F55642-B0FB-4C05-BF51-E68F08E16290}"/>
              </a:ext>
            </a:extLst>
          </p:cNvPr>
          <p:cNvPicPr>
            <a:picLocks noChangeAspect="1"/>
          </p:cNvPicPr>
          <p:nvPr/>
        </p:nvPicPr>
        <p:blipFill>
          <a:blip r:embed="rId3"/>
          <a:stretch>
            <a:fillRect/>
          </a:stretch>
        </p:blipFill>
        <p:spPr>
          <a:xfrm>
            <a:off x="3263439" y="1783903"/>
            <a:ext cx="2687142" cy="3144063"/>
          </a:xfrm>
          <a:prstGeom prst="rect">
            <a:avLst/>
          </a:prstGeom>
        </p:spPr>
      </p:pic>
      <p:pic>
        <p:nvPicPr>
          <p:cNvPr id="9" name="Picture 8">
            <a:extLst>
              <a:ext uri="{FF2B5EF4-FFF2-40B4-BE49-F238E27FC236}">
                <a16:creationId xmlns:a16="http://schemas.microsoft.com/office/drawing/2014/main" id="{AF22EF2A-3680-4BF1-8CF8-49405CD61405}"/>
              </a:ext>
            </a:extLst>
          </p:cNvPr>
          <p:cNvPicPr>
            <a:picLocks noChangeAspect="1"/>
          </p:cNvPicPr>
          <p:nvPr/>
        </p:nvPicPr>
        <p:blipFill>
          <a:blip r:embed="rId4"/>
          <a:stretch>
            <a:fillRect/>
          </a:stretch>
        </p:blipFill>
        <p:spPr>
          <a:xfrm>
            <a:off x="6096000" y="1783743"/>
            <a:ext cx="2905765" cy="3173860"/>
          </a:xfrm>
          <a:prstGeom prst="rect">
            <a:avLst/>
          </a:prstGeom>
        </p:spPr>
      </p:pic>
      <p:sp>
        <p:nvSpPr>
          <p:cNvPr id="12" name="TextBox 11">
            <a:extLst>
              <a:ext uri="{FF2B5EF4-FFF2-40B4-BE49-F238E27FC236}">
                <a16:creationId xmlns:a16="http://schemas.microsoft.com/office/drawing/2014/main" id="{3FEEB642-0EBF-4408-82F3-C5BEDFB9089C}"/>
              </a:ext>
            </a:extLst>
          </p:cNvPr>
          <p:cNvSpPr txBox="1"/>
          <p:nvPr/>
        </p:nvSpPr>
        <p:spPr>
          <a:xfrm>
            <a:off x="1308732" y="5324354"/>
            <a:ext cx="1486304" cy="369332"/>
          </a:xfrm>
          <a:prstGeom prst="rect">
            <a:avLst/>
          </a:prstGeom>
          <a:noFill/>
        </p:spPr>
        <p:txBody>
          <a:bodyPr wrap="none" rtlCol="0">
            <a:spAutoFit/>
          </a:bodyPr>
          <a:lstStyle/>
          <a:p>
            <a:r>
              <a:rPr lang="en-IN" dirty="0"/>
              <a:t>Black measles</a:t>
            </a:r>
          </a:p>
        </p:txBody>
      </p:sp>
      <p:sp>
        <p:nvSpPr>
          <p:cNvPr id="13" name="TextBox 12">
            <a:extLst>
              <a:ext uri="{FF2B5EF4-FFF2-40B4-BE49-F238E27FC236}">
                <a16:creationId xmlns:a16="http://schemas.microsoft.com/office/drawing/2014/main" id="{0A26ABD4-44AA-4114-9F75-B261DF5B15E3}"/>
              </a:ext>
            </a:extLst>
          </p:cNvPr>
          <p:cNvSpPr txBox="1"/>
          <p:nvPr/>
        </p:nvSpPr>
        <p:spPr>
          <a:xfrm>
            <a:off x="4382947" y="5335928"/>
            <a:ext cx="1713053" cy="369332"/>
          </a:xfrm>
          <a:prstGeom prst="rect">
            <a:avLst/>
          </a:prstGeom>
          <a:noFill/>
        </p:spPr>
        <p:txBody>
          <a:bodyPr wrap="square" rtlCol="0">
            <a:spAutoFit/>
          </a:bodyPr>
          <a:lstStyle/>
          <a:p>
            <a:r>
              <a:rPr lang="en-IN" dirty="0"/>
              <a:t>Leaf Blight</a:t>
            </a:r>
          </a:p>
        </p:txBody>
      </p:sp>
      <p:sp>
        <p:nvSpPr>
          <p:cNvPr id="14" name="TextBox 13">
            <a:extLst>
              <a:ext uri="{FF2B5EF4-FFF2-40B4-BE49-F238E27FC236}">
                <a16:creationId xmlns:a16="http://schemas.microsoft.com/office/drawing/2014/main" id="{E5569B13-2BFE-4AD8-8743-83C7909F55C3}"/>
              </a:ext>
            </a:extLst>
          </p:cNvPr>
          <p:cNvSpPr txBox="1"/>
          <p:nvPr/>
        </p:nvSpPr>
        <p:spPr>
          <a:xfrm>
            <a:off x="7187878" y="5324354"/>
            <a:ext cx="1238491" cy="369332"/>
          </a:xfrm>
          <a:prstGeom prst="rect">
            <a:avLst/>
          </a:prstGeom>
          <a:noFill/>
        </p:spPr>
        <p:txBody>
          <a:bodyPr wrap="square" rtlCol="0">
            <a:spAutoFit/>
          </a:bodyPr>
          <a:lstStyle/>
          <a:p>
            <a:r>
              <a:rPr lang="en-IN" dirty="0"/>
              <a:t>Black rot</a:t>
            </a:r>
          </a:p>
        </p:txBody>
      </p:sp>
      <p:sp>
        <p:nvSpPr>
          <p:cNvPr id="15" name="TextBox 14">
            <a:extLst>
              <a:ext uri="{FF2B5EF4-FFF2-40B4-BE49-F238E27FC236}">
                <a16:creationId xmlns:a16="http://schemas.microsoft.com/office/drawing/2014/main" id="{1E887DCA-23A8-4C65-939E-B271B131D289}"/>
              </a:ext>
            </a:extLst>
          </p:cNvPr>
          <p:cNvSpPr txBox="1"/>
          <p:nvPr/>
        </p:nvSpPr>
        <p:spPr>
          <a:xfrm>
            <a:off x="10081549" y="5312778"/>
            <a:ext cx="1056362" cy="369332"/>
          </a:xfrm>
          <a:prstGeom prst="rect">
            <a:avLst/>
          </a:prstGeom>
          <a:noFill/>
        </p:spPr>
        <p:txBody>
          <a:bodyPr wrap="square" rtlCol="0">
            <a:spAutoFit/>
          </a:bodyPr>
          <a:lstStyle/>
          <a:p>
            <a:r>
              <a:rPr lang="en-IN" dirty="0"/>
              <a:t>Healthy</a:t>
            </a:r>
          </a:p>
        </p:txBody>
      </p:sp>
      <p:pic>
        <p:nvPicPr>
          <p:cNvPr id="4" name="Picture 3">
            <a:extLst>
              <a:ext uri="{FF2B5EF4-FFF2-40B4-BE49-F238E27FC236}">
                <a16:creationId xmlns:a16="http://schemas.microsoft.com/office/drawing/2014/main" id="{71BA0826-0500-4542-866F-0361FCD75FAA}"/>
              </a:ext>
            </a:extLst>
          </p:cNvPr>
          <p:cNvPicPr>
            <a:picLocks noChangeAspect="1"/>
          </p:cNvPicPr>
          <p:nvPr/>
        </p:nvPicPr>
        <p:blipFill>
          <a:blip r:embed="rId5"/>
          <a:stretch>
            <a:fillRect/>
          </a:stretch>
        </p:blipFill>
        <p:spPr>
          <a:xfrm>
            <a:off x="9147184" y="1803352"/>
            <a:ext cx="2917043" cy="3173860"/>
          </a:xfrm>
          <a:prstGeom prst="rect">
            <a:avLst/>
          </a:prstGeom>
        </p:spPr>
      </p:pic>
    </p:spTree>
    <p:extLst>
      <p:ext uri="{BB962C8B-B14F-4D97-AF65-F5344CB8AC3E}">
        <p14:creationId xmlns:p14="http://schemas.microsoft.com/office/powerpoint/2010/main" val="2862426568"/>
      </p:ext>
    </p:extLst>
  </p:cSld>
  <p:clrMapOvr>
    <a:masterClrMapping/>
  </p:clrMapOvr>
</p:sld>
</file>

<file path=ppt/theme/theme1.xml><?xml version="1.0" encoding="utf-8"?>
<a:theme xmlns:a="http://schemas.openxmlformats.org/drawingml/2006/main" name="pptDF99.t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pptB4BF.tmp</Template>
  <TotalTime>10054</TotalTime>
  <Words>1661</Words>
  <Application>Microsoft Office PowerPoint</Application>
  <PresentationFormat>Widescreen</PresentationFormat>
  <Paragraphs>218</Paragraphs>
  <Slides>36</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Arial</vt:lpstr>
      <vt:lpstr>Bahnschrift SemiLight Condensed</vt:lpstr>
      <vt:lpstr>Bodoni</vt:lpstr>
      <vt:lpstr>Calibri</vt:lpstr>
      <vt:lpstr>Century Gothic</vt:lpstr>
      <vt:lpstr>Times New Roman</vt:lpstr>
      <vt:lpstr>Trebuchet MS (body)</vt:lpstr>
      <vt:lpstr>Wingdings</vt:lpstr>
      <vt:lpstr>Wingdings 3</vt:lpstr>
      <vt:lpstr>pptDF99.tmp</vt:lpstr>
      <vt:lpstr>Wisp</vt:lpstr>
      <vt:lpstr>GRAPE DISEASE DETECTION AND CLASSIFICATION</vt:lpstr>
      <vt:lpstr>Introduction</vt:lpstr>
      <vt:lpstr>Team Tasks and Roles  </vt:lpstr>
      <vt:lpstr>Training and Test data</vt:lpstr>
      <vt:lpstr>Different classes</vt:lpstr>
      <vt:lpstr>Samples of Train and Test data- Before Augmentation and Addition of data samples</vt:lpstr>
      <vt:lpstr>Data Augmentation</vt:lpstr>
      <vt:lpstr>Training Data Preparation</vt:lpstr>
      <vt:lpstr>Data Overview - Using Labelme</vt:lpstr>
      <vt:lpstr>PowerPoint Presentation</vt:lpstr>
      <vt:lpstr>Models and Algorithms</vt:lpstr>
      <vt:lpstr>CNN MODEL</vt:lpstr>
      <vt:lpstr>Layers applied in the CNN Model</vt:lpstr>
      <vt:lpstr>Experimental Results: CNN Model</vt:lpstr>
      <vt:lpstr>PowerPoint Presentation</vt:lpstr>
      <vt:lpstr>Why CNN?</vt:lpstr>
      <vt:lpstr>VGG16 Convolutional Neural Network</vt:lpstr>
      <vt:lpstr>Layers applied in VGG16 Model</vt:lpstr>
      <vt:lpstr>Experimental Results: VGG16 CNN Model</vt:lpstr>
      <vt:lpstr>PowerPoint Presentation</vt:lpstr>
      <vt:lpstr>Advantages of VGG16 CNN </vt:lpstr>
      <vt:lpstr>Random Forest Model-Classification</vt:lpstr>
      <vt:lpstr>Why Random forest classifier?</vt:lpstr>
      <vt:lpstr>Experimental Results: Random Forest Model</vt:lpstr>
      <vt:lpstr>ROC – AUC and Tree Visualization</vt:lpstr>
      <vt:lpstr>SUPPORT VECTOR MACHINE</vt:lpstr>
      <vt:lpstr>Why SVM?</vt:lpstr>
      <vt:lpstr>Experimental Results: Support Vector Machine</vt:lpstr>
      <vt:lpstr>PowerPoint Presentation</vt:lpstr>
      <vt:lpstr>MODEL COMPARISION</vt:lpstr>
      <vt:lpstr>PowerPoint Presentation</vt:lpstr>
      <vt:lpstr>Results</vt:lpstr>
      <vt:lpstr>Web Application Developed for project purpose </vt:lpstr>
      <vt:lpstr>Predicted Class along with the probability</vt:lpstr>
      <vt:lpstr>Predicted Class along with the probability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dc:title>
  <dc:creator>bhavana chowdary obellaneni</dc:creator>
  <cp:lastModifiedBy>revanth krishna</cp:lastModifiedBy>
  <cp:revision>126</cp:revision>
  <dcterms:created xsi:type="dcterms:W3CDTF">2020-04-19T03:03:26Z</dcterms:created>
  <dcterms:modified xsi:type="dcterms:W3CDTF">2020-05-13T09:54:32Z</dcterms:modified>
</cp:coreProperties>
</file>